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handoutMasterIdLst>
    <p:handoutMasterId r:id="rId32"/>
  </p:handoutMasterIdLst>
  <p:sldIdLst>
    <p:sldId id="390" r:id="rId2"/>
    <p:sldId id="455" r:id="rId3"/>
    <p:sldId id="457" r:id="rId4"/>
    <p:sldId id="460" r:id="rId5"/>
    <p:sldId id="462" r:id="rId6"/>
    <p:sldId id="463" r:id="rId7"/>
    <p:sldId id="459" r:id="rId8"/>
    <p:sldId id="497" r:id="rId9"/>
    <p:sldId id="498" r:id="rId10"/>
    <p:sldId id="456" r:id="rId11"/>
    <p:sldId id="465" r:id="rId12"/>
    <p:sldId id="466" r:id="rId13"/>
    <p:sldId id="467" r:id="rId14"/>
    <p:sldId id="468" r:id="rId15"/>
    <p:sldId id="469" r:id="rId16"/>
    <p:sldId id="470" r:id="rId17"/>
    <p:sldId id="471" r:id="rId18"/>
    <p:sldId id="472" r:id="rId19"/>
    <p:sldId id="473" r:id="rId20"/>
    <p:sldId id="474" r:id="rId21"/>
    <p:sldId id="475" r:id="rId22"/>
    <p:sldId id="476" r:id="rId23"/>
    <p:sldId id="477" r:id="rId24"/>
    <p:sldId id="478" r:id="rId25"/>
    <p:sldId id="479" r:id="rId26"/>
    <p:sldId id="480" r:id="rId27"/>
    <p:sldId id="481" r:id="rId28"/>
    <p:sldId id="461" r:id="rId29"/>
    <p:sldId id="495" r:id="rId30"/>
  </p:sldIdLst>
  <p:sldSz cx="9144000" cy="6858000" type="screen4x3"/>
  <p:notesSz cx="10234613" cy="71040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008000"/>
    <a:srgbClr val="000099"/>
    <a:srgbClr val="FFFFFF"/>
    <a:srgbClr val="FFFF66"/>
    <a:srgbClr val="009900"/>
    <a:srgbClr val="33CC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82B2ED-3C4F-4152-910D-90971CBD6E73}" v="2" dt="2021-04-22T15:41:16.5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4" autoAdjust="0"/>
    <p:restoredTop sz="94663" autoAdjust="0"/>
  </p:normalViewPr>
  <p:slideViewPr>
    <p:cSldViewPr>
      <p:cViewPr varScale="1">
        <p:scale>
          <a:sx n="82" d="100"/>
          <a:sy n="82" d="100"/>
        </p:scale>
        <p:origin x="136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ksandra Lepojevic" userId="S::aleksandralepojevic@elfak.rs::45cd7d32-ee8b-4fda-a92a-aadd667285c3" providerId="AD" clId="Web-{5782B2ED-3C4F-4152-910D-90971CBD6E73}"/>
    <pc:docChg chg="sldOrd">
      <pc:chgData name="Aleksandra Lepojevic" userId="S::aleksandralepojevic@elfak.rs::45cd7d32-ee8b-4fda-a92a-aadd667285c3" providerId="AD" clId="Web-{5782B2ED-3C4F-4152-910D-90971CBD6E73}" dt="2021-04-22T15:41:16.535" v="1"/>
      <pc:docMkLst>
        <pc:docMk/>
      </pc:docMkLst>
      <pc:sldChg chg="ord">
        <pc:chgData name="Aleksandra Lepojevic" userId="S::aleksandralepojevic@elfak.rs::45cd7d32-ee8b-4fda-a92a-aadd667285c3" providerId="AD" clId="Web-{5782B2ED-3C4F-4152-910D-90971CBD6E73}" dt="2021-04-22T15:41:16.535" v="1"/>
        <pc:sldMkLst>
          <pc:docMk/>
          <pc:sldMk cId="0" sldId="495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90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9138" y="0"/>
            <a:ext cx="4435475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90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50050"/>
            <a:ext cx="4435475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90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9138" y="6750050"/>
            <a:ext cx="4435475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/>
            </a:lvl1pPr>
          </a:lstStyle>
          <a:p>
            <a:pPr>
              <a:defRPr/>
            </a:pPr>
            <a:fld id="{777060F3-E4C9-46EF-91C5-1D31658CD4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9313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9138" y="0"/>
            <a:ext cx="4435475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65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3400"/>
            <a:ext cx="3551237" cy="2663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663" y="3375025"/>
            <a:ext cx="7507287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50050"/>
            <a:ext cx="4435475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9138" y="6750050"/>
            <a:ext cx="4435475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/>
            </a:lvl1pPr>
          </a:lstStyle>
          <a:p>
            <a:pPr>
              <a:defRPr/>
            </a:pPr>
            <a:fld id="{C94E7233-53D3-4C1A-9FA5-1C4ACB8D1E3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41250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271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271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271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271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F7C7761-BB01-4758-9982-985A83FCD63E}" type="slidenum">
              <a:rPr lang="en-US" altLang="en-US" sz="1300" smtClean="0">
                <a:solidFill>
                  <a:srgbClr val="000000"/>
                </a:solidFill>
                <a:cs typeface="Times New Roman" pitchFamily="18" charset="0"/>
              </a:rPr>
              <a:pPr/>
              <a:t>1</a:t>
            </a:fld>
            <a:endParaRPr lang="en-US" altLang="en-US" sz="130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>
                <a:latin typeface="Helvetica YU" pitchFamily="34" charset="0"/>
                <a:cs typeface="Times New Roman" pitchFamily="18" charset="0"/>
              </a:rPr>
              <a:t> </a:t>
            </a:r>
            <a:endParaRPr lang="en-US" altLang="en-US">
              <a:cs typeface="Times New Roman" pitchFamily="18" charset="0"/>
            </a:endParaRPr>
          </a:p>
          <a:p>
            <a:br>
              <a:rPr lang="en-US" altLang="en-US"/>
            </a:br>
            <a:endParaRPr lang="en-US" altLang="en-US"/>
          </a:p>
          <a:p>
            <a:r>
              <a:rPr lang="en-US" altLang="en-US">
                <a:latin typeface="Helvetica YU" pitchFamily="34" charset="0"/>
              </a:rPr>
              <a:t>LEDA - Laboratory for Electronic Design Automation </a:t>
            </a:r>
            <a:endParaRPr lang="en-US" altLang="en-US"/>
          </a:p>
          <a:p>
            <a:r>
              <a:rPr lang="en-US" altLang="en-US">
                <a:latin typeface="Helvetica YU" pitchFamily="34" charset="0"/>
                <a:cs typeface="Times New Roman" pitchFamily="18" charset="0"/>
              </a:rPr>
              <a:t>http://leda.elfak.ni.ac.rs/</a:t>
            </a:r>
            <a:endParaRPr lang="en-US" altLang="en-US">
              <a:cs typeface="Times New Roman" pitchFamily="18" charset="0"/>
            </a:endParaRPr>
          </a:p>
          <a:p>
            <a:r>
              <a:rPr lang="en-US" altLang="en-US">
                <a:cs typeface="Times New Roman" pitchFamily="18" charset="0"/>
              </a:rPr>
              <a:t> </a:t>
            </a:r>
          </a:p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AEF56A8-CC5C-4274-9C41-7A8237CADEA1}" type="slidenum">
              <a:rPr lang="en-GB" altLang="en-US" sz="1300" smtClean="0"/>
              <a:pPr/>
              <a:t>11</a:t>
            </a:fld>
            <a:endParaRPr lang="en-GB" altLang="en-US" sz="130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00DCE14-7405-450A-A08E-2FE898AFE1EC}" type="slidenum">
              <a:rPr lang="en-GB" altLang="en-US" sz="1300" smtClean="0"/>
              <a:pPr/>
              <a:t>12</a:t>
            </a:fld>
            <a:endParaRPr lang="en-GB" altLang="en-US" sz="13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28697E5-290E-4389-B335-ECCA81609E7B}" type="slidenum">
              <a:rPr lang="en-GB" altLang="en-US" sz="1300" smtClean="0"/>
              <a:pPr/>
              <a:t>13</a:t>
            </a:fld>
            <a:endParaRPr lang="en-GB" altLang="en-US" sz="130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1F1CEB7-16F6-426F-9D5F-6D0915C85AA1}" type="slidenum">
              <a:rPr lang="en-GB" altLang="en-US" sz="1300" smtClean="0"/>
              <a:pPr/>
              <a:t>14</a:t>
            </a:fld>
            <a:endParaRPr lang="en-GB" altLang="en-US" sz="130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A8751FC-35DD-42A0-826A-68D154D73345}" type="slidenum">
              <a:rPr lang="en-GB" altLang="en-US" sz="1300" smtClean="0"/>
              <a:pPr/>
              <a:t>15</a:t>
            </a:fld>
            <a:endParaRPr lang="en-GB" altLang="en-US" sz="130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231499B-4A25-46F2-867E-3B40E59732DF}" type="slidenum">
              <a:rPr lang="en-GB" altLang="en-US" sz="1300" smtClean="0"/>
              <a:pPr/>
              <a:t>16</a:t>
            </a:fld>
            <a:endParaRPr lang="en-GB" altLang="en-US" sz="130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6C44F09-E34D-4C8B-80E3-A9726A64015A}" type="slidenum">
              <a:rPr lang="en-GB" altLang="en-US" sz="1300" smtClean="0"/>
              <a:pPr/>
              <a:t>17</a:t>
            </a:fld>
            <a:endParaRPr lang="en-GB" altLang="en-US" sz="130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5183D61-81A8-405F-93D2-E20D9F9C01C3}" type="slidenum">
              <a:rPr lang="en-GB" altLang="en-US" sz="1300" smtClean="0"/>
              <a:pPr/>
              <a:t>18</a:t>
            </a:fld>
            <a:endParaRPr lang="en-GB" altLang="en-US" sz="130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17C8265-D0D4-471F-B995-14BB0F4D5B16}" type="slidenum">
              <a:rPr lang="en-GB" altLang="en-US" sz="1300" smtClean="0"/>
              <a:pPr/>
              <a:t>19</a:t>
            </a:fld>
            <a:endParaRPr lang="en-GB" altLang="en-US" sz="130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1408849-E73C-4621-8D58-AB78639EDED4}" type="slidenum">
              <a:rPr lang="en-GB" altLang="en-US" sz="1300" smtClean="0"/>
              <a:pPr/>
              <a:t>20</a:t>
            </a:fld>
            <a:endParaRPr lang="en-GB" altLang="en-US" sz="130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271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271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271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271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782F700-A032-4968-8B3F-B0FD8FDEB601}" type="slidenum">
              <a:rPr lang="en-US" altLang="en-US" sz="1300" smtClean="0">
                <a:solidFill>
                  <a:srgbClr val="000000"/>
                </a:solidFill>
                <a:cs typeface="Times New Roman" pitchFamily="18" charset="0"/>
              </a:rPr>
              <a:pPr/>
              <a:t>2</a:t>
            </a:fld>
            <a:endParaRPr lang="en-US" altLang="en-US" sz="130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>
                <a:latin typeface="Helvetica YU" pitchFamily="34" charset="0"/>
                <a:cs typeface="Times New Roman" pitchFamily="18" charset="0"/>
              </a:rPr>
              <a:t> </a:t>
            </a:r>
            <a:endParaRPr lang="en-US" altLang="en-US">
              <a:cs typeface="Times New Roman" pitchFamily="18" charset="0"/>
            </a:endParaRPr>
          </a:p>
          <a:p>
            <a:br>
              <a:rPr lang="en-US" altLang="en-US"/>
            </a:br>
            <a:endParaRPr lang="en-US" altLang="en-US"/>
          </a:p>
          <a:p>
            <a:r>
              <a:rPr lang="en-US" altLang="en-US">
                <a:latin typeface="Helvetica YU" pitchFamily="34" charset="0"/>
              </a:rPr>
              <a:t>LEDA - Laboratory for Electronic Design Automation </a:t>
            </a:r>
            <a:endParaRPr lang="en-US" altLang="en-US"/>
          </a:p>
          <a:p>
            <a:r>
              <a:rPr lang="en-US" altLang="en-US">
                <a:latin typeface="Helvetica YU" pitchFamily="34" charset="0"/>
                <a:cs typeface="Times New Roman" pitchFamily="18" charset="0"/>
              </a:rPr>
              <a:t>http://leda.elfak.ni.ac.rs/</a:t>
            </a:r>
            <a:endParaRPr lang="en-US" altLang="en-US">
              <a:cs typeface="Times New Roman" pitchFamily="18" charset="0"/>
            </a:endParaRPr>
          </a:p>
          <a:p>
            <a:r>
              <a:rPr lang="en-US" altLang="en-US">
                <a:cs typeface="Times New Roman" pitchFamily="18" charset="0"/>
              </a:rPr>
              <a:t> </a:t>
            </a:r>
          </a:p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21D10C8-BEB1-42BB-B0A5-5FA154839290}" type="slidenum">
              <a:rPr lang="en-GB" altLang="en-US" sz="1300" smtClean="0"/>
              <a:pPr/>
              <a:t>21</a:t>
            </a:fld>
            <a:endParaRPr lang="en-GB" altLang="en-US" sz="130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8F01AA6-EFC6-4CF0-BF04-CCC6F55E9C1C}" type="slidenum">
              <a:rPr lang="en-GB" altLang="en-US" sz="1300" smtClean="0"/>
              <a:pPr/>
              <a:t>22</a:t>
            </a:fld>
            <a:endParaRPr lang="en-GB" altLang="en-US" sz="130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10E7EAE-77B8-47D0-9DBB-B74C0E98D5FE}" type="slidenum">
              <a:rPr lang="en-GB" altLang="en-US" sz="1300" smtClean="0"/>
              <a:pPr/>
              <a:t>23</a:t>
            </a:fld>
            <a:endParaRPr lang="en-GB" altLang="en-US" sz="130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737CBA8-80FA-4985-9B96-2E736C71BF6F}" type="slidenum">
              <a:rPr lang="en-GB" altLang="en-US" sz="1300" smtClean="0"/>
              <a:pPr/>
              <a:t>24</a:t>
            </a:fld>
            <a:endParaRPr lang="en-GB" altLang="en-US" sz="13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93DFFC6-E5AC-4896-B99F-F49C94F27421}" type="slidenum">
              <a:rPr lang="en-GB" altLang="en-US" sz="1300" smtClean="0"/>
              <a:pPr/>
              <a:t>25</a:t>
            </a:fld>
            <a:endParaRPr lang="en-GB" altLang="en-US" sz="130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1974DAB-43F0-49E4-88BC-3721AD5ABAC5}" type="slidenum">
              <a:rPr lang="en-GB" altLang="en-US" sz="1300" smtClean="0"/>
              <a:pPr/>
              <a:t>26</a:t>
            </a:fld>
            <a:endParaRPr lang="en-GB" altLang="en-US" sz="130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2282CBE-CE5C-4FE1-9D05-848F42AA5EE3}" type="slidenum">
              <a:rPr lang="en-GB" altLang="en-US" sz="1300" smtClean="0"/>
              <a:pPr/>
              <a:t>27</a:t>
            </a:fld>
            <a:endParaRPr lang="en-GB" altLang="en-US" sz="130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6016CE0-A8C1-4A55-99EB-3FE3DFFE6D96}" type="slidenum">
              <a:rPr lang="en-GB" altLang="en-US" sz="1300" smtClean="0"/>
              <a:pPr/>
              <a:t>28</a:t>
            </a:fld>
            <a:endParaRPr lang="en-GB" altLang="en-US" sz="130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 txBox="1">
            <a:spLocks noGrp="1" noChangeArrowheads="1"/>
          </p:cNvSpPr>
          <p:nvPr/>
        </p:nvSpPr>
        <p:spPr bwMode="auto">
          <a:xfrm>
            <a:off x="8110538" y="4992688"/>
            <a:ext cx="620395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90" tIns="47645" rIns="95290" bIns="47645" anchor="b"/>
          <a:lstStyle>
            <a:lvl1pPr defTabSz="9525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525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525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525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525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CD629D17-61BF-45EF-89A9-B413CE279A2E}" type="slidenum">
              <a:rPr lang="en-US" altLang="en-US" sz="1300"/>
              <a:pPr algn="r" eaLnBrk="1" hangingPunct="1"/>
              <a:t>29</a:t>
            </a:fld>
            <a:endParaRPr lang="en-US" altLang="en-US" sz="130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altLang="en-US">
                <a:latin typeface="Helvetica YU" pitchFamily="34" charset="0"/>
                <a:cs typeface="Times New Roman" pitchFamily="18" charset="0"/>
              </a:rPr>
              <a:t> </a:t>
            </a:r>
            <a:endParaRPr lang="en-US" altLang="en-US">
              <a:cs typeface="Times New Roman" pitchFamily="18" charset="0"/>
            </a:endParaRPr>
          </a:p>
          <a:p>
            <a:pPr eaLnBrk="1" hangingPunct="1"/>
            <a:br>
              <a:rPr lang="en-US" altLang="en-US"/>
            </a:br>
            <a:endParaRPr lang="en-US" altLang="en-US"/>
          </a:p>
          <a:p>
            <a:pPr eaLnBrk="1" hangingPunct="1"/>
            <a:r>
              <a:rPr lang="en-US" altLang="en-US">
                <a:latin typeface="Helvetica YU" pitchFamily="34" charset="0"/>
              </a:rPr>
              <a:t>LEDA - Laboratory for Electronic Design Automation </a:t>
            </a:r>
            <a:endParaRPr lang="en-US" altLang="en-US"/>
          </a:p>
          <a:p>
            <a:pPr eaLnBrk="1" hangingPunct="1"/>
            <a:r>
              <a:rPr lang="en-US" altLang="en-US">
                <a:latin typeface="Helvetica YU" pitchFamily="34" charset="0"/>
                <a:cs typeface="Times New Roman" pitchFamily="18" charset="0"/>
              </a:rPr>
              <a:t>http://leda.elfak.ni.ac.rs/</a:t>
            </a:r>
            <a:endParaRPr lang="en-US" altLang="en-US">
              <a:cs typeface="Times New Roman" pitchFamily="18" charset="0"/>
            </a:endParaRPr>
          </a:p>
          <a:p>
            <a:pPr eaLnBrk="1" hangingPunct="1"/>
            <a:r>
              <a:rPr lang="en-US" altLang="en-US">
                <a:cs typeface="Times New Roman" pitchFamily="18" charset="0"/>
              </a:rPr>
              <a:t> 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271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271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271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271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44488FB-31CF-45BE-9180-87EFEFADC3C4}" type="slidenum">
              <a:rPr lang="en-US" altLang="en-US" sz="1300" smtClean="0">
                <a:solidFill>
                  <a:srgbClr val="000000"/>
                </a:solidFill>
                <a:cs typeface="Times New Roman" pitchFamily="18" charset="0"/>
              </a:rPr>
              <a:pPr/>
              <a:t>3</a:t>
            </a:fld>
            <a:endParaRPr lang="en-US" altLang="en-US" sz="130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>
                <a:latin typeface="Helvetica YU" pitchFamily="34" charset="0"/>
                <a:cs typeface="Times New Roman" pitchFamily="18" charset="0"/>
              </a:rPr>
              <a:t> </a:t>
            </a:r>
            <a:endParaRPr lang="en-US" altLang="en-US">
              <a:cs typeface="Times New Roman" pitchFamily="18" charset="0"/>
            </a:endParaRPr>
          </a:p>
          <a:p>
            <a:br>
              <a:rPr lang="en-US" altLang="en-US"/>
            </a:br>
            <a:endParaRPr lang="en-US" altLang="en-US"/>
          </a:p>
          <a:p>
            <a:r>
              <a:rPr lang="en-US" altLang="en-US">
                <a:latin typeface="Helvetica YU" pitchFamily="34" charset="0"/>
              </a:rPr>
              <a:t>LEDA - Laboratory for Electronic Design Automation </a:t>
            </a:r>
            <a:endParaRPr lang="en-US" altLang="en-US"/>
          </a:p>
          <a:p>
            <a:r>
              <a:rPr lang="en-US" altLang="en-US">
                <a:latin typeface="Helvetica YU" pitchFamily="34" charset="0"/>
                <a:cs typeface="Times New Roman" pitchFamily="18" charset="0"/>
              </a:rPr>
              <a:t>http://leda.elfak.ni.ac.rs/</a:t>
            </a:r>
            <a:endParaRPr lang="en-US" altLang="en-US">
              <a:cs typeface="Times New Roman" pitchFamily="18" charset="0"/>
            </a:endParaRPr>
          </a:p>
          <a:p>
            <a:r>
              <a:rPr lang="en-US" altLang="en-US">
                <a:cs typeface="Times New Roman" pitchFamily="18" charset="0"/>
              </a:rPr>
              <a:t> </a:t>
            </a:r>
          </a:p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271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271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271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271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058BDC5-C81C-44BF-A9E3-DBA0F1EC4C39}" type="slidenum">
              <a:rPr lang="en-US" altLang="en-US" sz="1300" smtClean="0">
                <a:solidFill>
                  <a:srgbClr val="000000"/>
                </a:solidFill>
                <a:cs typeface="Times New Roman" pitchFamily="18" charset="0"/>
              </a:rPr>
              <a:pPr/>
              <a:t>4</a:t>
            </a:fld>
            <a:endParaRPr lang="en-US" altLang="en-US" sz="130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>
                <a:latin typeface="Helvetica YU" pitchFamily="34" charset="0"/>
                <a:cs typeface="Times New Roman" pitchFamily="18" charset="0"/>
              </a:rPr>
              <a:t> </a:t>
            </a:r>
            <a:endParaRPr lang="en-US" altLang="en-US">
              <a:cs typeface="Times New Roman" pitchFamily="18" charset="0"/>
            </a:endParaRPr>
          </a:p>
          <a:p>
            <a:br>
              <a:rPr lang="en-US" altLang="en-US"/>
            </a:br>
            <a:endParaRPr lang="en-US" altLang="en-US"/>
          </a:p>
          <a:p>
            <a:r>
              <a:rPr lang="en-US" altLang="en-US">
                <a:latin typeface="Helvetica YU" pitchFamily="34" charset="0"/>
              </a:rPr>
              <a:t>LEDA - Laboratory for Electronic Design Automation </a:t>
            </a:r>
            <a:endParaRPr lang="en-US" altLang="en-US"/>
          </a:p>
          <a:p>
            <a:r>
              <a:rPr lang="en-US" altLang="en-US">
                <a:latin typeface="Helvetica YU" pitchFamily="34" charset="0"/>
                <a:cs typeface="Times New Roman" pitchFamily="18" charset="0"/>
              </a:rPr>
              <a:t>http://leda.elfak.ni.ac.rs/</a:t>
            </a:r>
            <a:endParaRPr lang="en-US" altLang="en-US">
              <a:cs typeface="Times New Roman" pitchFamily="18" charset="0"/>
            </a:endParaRPr>
          </a:p>
          <a:p>
            <a:r>
              <a:rPr lang="en-US" altLang="en-US">
                <a:cs typeface="Times New Roman" pitchFamily="18" charset="0"/>
              </a:rPr>
              <a:t> </a:t>
            </a:r>
          </a:p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271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271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271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271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73921F5-F73E-4C84-A67C-0ADE0D0F4FB3}" type="slidenum">
              <a:rPr lang="en-US" altLang="en-US" sz="1300" smtClean="0">
                <a:solidFill>
                  <a:srgbClr val="000000"/>
                </a:solidFill>
                <a:cs typeface="Times New Roman" pitchFamily="18" charset="0"/>
              </a:rPr>
              <a:pPr/>
              <a:t>5</a:t>
            </a:fld>
            <a:endParaRPr lang="en-US" altLang="en-US" sz="130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>
                <a:latin typeface="Helvetica YU" pitchFamily="34" charset="0"/>
                <a:cs typeface="Times New Roman" pitchFamily="18" charset="0"/>
              </a:rPr>
              <a:t> </a:t>
            </a:r>
            <a:endParaRPr lang="en-US" altLang="en-US">
              <a:cs typeface="Times New Roman" pitchFamily="18" charset="0"/>
            </a:endParaRPr>
          </a:p>
          <a:p>
            <a:br>
              <a:rPr lang="en-US" altLang="en-US"/>
            </a:br>
            <a:endParaRPr lang="en-US" altLang="en-US"/>
          </a:p>
          <a:p>
            <a:r>
              <a:rPr lang="en-US" altLang="en-US">
                <a:latin typeface="Helvetica YU" pitchFamily="34" charset="0"/>
              </a:rPr>
              <a:t>LEDA - Laboratory for Electronic Design Automation </a:t>
            </a:r>
            <a:endParaRPr lang="en-US" altLang="en-US"/>
          </a:p>
          <a:p>
            <a:r>
              <a:rPr lang="en-US" altLang="en-US">
                <a:latin typeface="Helvetica YU" pitchFamily="34" charset="0"/>
                <a:cs typeface="Times New Roman" pitchFamily="18" charset="0"/>
              </a:rPr>
              <a:t>http://leda.elfak.ni.ac.rs/</a:t>
            </a:r>
            <a:endParaRPr lang="en-US" altLang="en-US">
              <a:cs typeface="Times New Roman" pitchFamily="18" charset="0"/>
            </a:endParaRPr>
          </a:p>
          <a:p>
            <a:r>
              <a:rPr lang="en-US" altLang="en-US">
                <a:cs typeface="Times New Roman" pitchFamily="18" charset="0"/>
              </a:rPr>
              <a:t> </a:t>
            </a:r>
          </a:p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271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271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271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271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6EAB83C-CF6A-48FB-BDD6-83BDC2FF175C}" type="slidenum">
              <a:rPr lang="en-US" altLang="en-US" sz="1300" smtClean="0">
                <a:solidFill>
                  <a:srgbClr val="000000"/>
                </a:solidFill>
                <a:cs typeface="Times New Roman" pitchFamily="18" charset="0"/>
              </a:rPr>
              <a:pPr/>
              <a:t>7</a:t>
            </a:fld>
            <a:endParaRPr lang="en-US" altLang="en-US" sz="130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>
                <a:latin typeface="Helvetica YU" pitchFamily="34" charset="0"/>
                <a:cs typeface="Times New Roman" pitchFamily="18" charset="0"/>
              </a:rPr>
              <a:t> </a:t>
            </a:r>
            <a:endParaRPr lang="en-US" altLang="en-US">
              <a:cs typeface="Times New Roman" pitchFamily="18" charset="0"/>
            </a:endParaRPr>
          </a:p>
          <a:p>
            <a:br>
              <a:rPr lang="en-US" altLang="en-US"/>
            </a:br>
            <a:endParaRPr lang="en-US" altLang="en-US"/>
          </a:p>
          <a:p>
            <a:r>
              <a:rPr lang="en-US" altLang="en-US">
                <a:latin typeface="Helvetica YU" pitchFamily="34" charset="0"/>
              </a:rPr>
              <a:t>LEDA - Laboratory for Electronic Design Automation </a:t>
            </a:r>
            <a:endParaRPr lang="en-US" altLang="en-US"/>
          </a:p>
          <a:p>
            <a:r>
              <a:rPr lang="en-US" altLang="en-US">
                <a:latin typeface="Helvetica YU" pitchFamily="34" charset="0"/>
                <a:cs typeface="Times New Roman" pitchFamily="18" charset="0"/>
              </a:rPr>
              <a:t>http://leda.elfak.ni.ac.rs/</a:t>
            </a:r>
            <a:endParaRPr lang="en-US" altLang="en-US">
              <a:cs typeface="Times New Roman" pitchFamily="18" charset="0"/>
            </a:endParaRPr>
          </a:p>
          <a:p>
            <a:r>
              <a:rPr lang="en-US" altLang="en-US">
                <a:cs typeface="Times New Roman" pitchFamily="18" charset="0"/>
              </a:rPr>
              <a:t> </a:t>
            </a:r>
          </a:p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271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271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271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271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37EF205-4085-479F-8FE7-A493876D82AD}" type="slidenum">
              <a:rPr lang="en-US" altLang="en-US" sz="1300" smtClean="0">
                <a:solidFill>
                  <a:srgbClr val="000000"/>
                </a:solidFill>
                <a:cs typeface="Times New Roman" pitchFamily="18" charset="0"/>
              </a:rPr>
              <a:pPr/>
              <a:t>8</a:t>
            </a:fld>
            <a:endParaRPr lang="en-US" altLang="en-US" sz="130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>
                <a:latin typeface="Helvetica YU" pitchFamily="34" charset="0"/>
                <a:cs typeface="Times New Roman" pitchFamily="18" charset="0"/>
              </a:rPr>
              <a:t> </a:t>
            </a:r>
            <a:endParaRPr lang="en-US" altLang="en-US">
              <a:cs typeface="Times New Roman" pitchFamily="18" charset="0"/>
            </a:endParaRPr>
          </a:p>
          <a:p>
            <a:br>
              <a:rPr lang="en-US" altLang="en-US"/>
            </a:br>
            <a:endParaRPr lang="en-US" altLang="en-US"/>
          </a:p>
          <a:p>
            <a:r>
              <a:rPr lang="en-US" altLang="en-US">
                <a:latin typeface="Helvetica YU" pitchFamily="34" charset="0"/>
              </a:rPr>
              <a:t>LEDA - Laboratory for Electronic Design Automation </a:t>
            </a:r>
            <a:endParaRPr lang="en-US" altLang="en-US"/>
          </a:p>
          <a:p>
            <a:r>
              <a:rPr lang="en-US" altLang="en-US">
                <a:latin typeface="Helvetica YU" pitchFamily="34" charset="0"/>
                <a:cs typeface="Times New Roman" pitchFamily="18" charset="0"/>
              </a:rPr>
              <a:t>http://leda.elfak.ni.ac.rs/</a:t>
            </a:r>
            <a:endParaRPr lang="en-US" altLang="en-US">
              <a:cs typeface="Times New Roman" pitchFamily="18" charset="0"/>
            </a:endParaRPr>
          </a:p>
          <a:p>
            <a:r>
              <a:rPr lang="en-US" altLang="en-US">
                <a:cs typeface="Times New Roman" pitchFamily="18" charset="0"/>
              </a:rPr>
              <a:t> </a:t>
            </a:r>
          </a:p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271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271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271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271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3B3C614-DDBA-4C56-BC68-9174E16360DF}" type="slidenum">
              <a:rPr lang="en-US" altLang="en-US" sz="1300" smtClean="0">
                <a:solidFill>
                  <a:srgbClr val="000000"/>
                </a:solidFill>
                <a:cs typeface="Times New Roman" pitchFamily="18" charset="0"/>
              </a:rPr>
              <a:pPr/>
              <a:t>9</a:t>
            </a:fld>
            <a:endParaRPr lang="en-US" altLang="en-US" sz="130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>
                <a:latin typeface="Helvetica YU" pitchFamily="34" charset="0"/>
                <a:cs typeface="Times New Roman" pitchFamily="18" charset="0"/>
              </a:rPr>
              <a:t> </a:t>
            </a:r>
            <a:endParaRPr lang="en-US" altLang="en-US">
              <a:cs typeface="Times New Roman" pitchFamily="18" charset="0"/>
            </a:endParaRPr>
          </a:p>
          <a:p>
            <a:br>
              <a:rPr lang="en-US" altLang="en-US"/>
            </a:br>
            <a:endParaRPr lang="en-US" altLang="en-US"/>
          </a:p>
          <a:p>
            <a:r>
              <a:rPr lang="en-US" altLang="en-US">
                <a:latin typeface="Helvetica YU" pitchFamily="34" charset="0"/>
              </a:rPr>
              <a:t>LEDA - Laboratory for Electronic Design Automation </a:t>
            </a:r>
            <a:endParaRPr lang="en-US" altLang="en-US"/>
          </a:p>
          <a:p>
            <a:r>
              <a:rPr lang="en-US" altLang="en-US">
                <a:latin typeface="Helvetica YU" pitchFamily="34" charset="0"/>
                <a:cs typeface="Times New Roman" pitchFamily="18" charset="0"/>
              </a:rPr>
              <a:t>http://leda.elfak.ni.ac.rs/</a:t>
            </a:r>
            <a:endParaRPr lang="en-US" altLang="en-US">
              <a:cs typeface="Times New Roman" pitchFamily="18" charset="0"/>
            </a:endParaRPr>
          </a:p>
          <a:p>
            <a:r>
              <a:rPr lang="en-US" altLang="en-US">
                <a:cs typeface="Times New Roman" pitchFamily="18" charset="0"/>
              </a:rPr>
              <a:t> </a:t>
            </a:r>
          </a:p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B4A78AC-6CC0-4627-B81A-480A8C3E7E3B}" type="slidenum">
              <a:rPr lang="en-GB" altLang="en-US" sz="1300" smtClean="0"/>
              <a:pPr/>
              <a:t>10</a:t>
            </a:fld>
            <a:endParaRPr lang="en-GB" altLang="en-US" sz="130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98550" y="76200"/>
            <a:ext cx="7580313" cy="8159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grpSp>
        <p:nvGrpSpPr>
          <p:cNvPr id="5" name="Group 112"/>
          <p:cNvGrpSpPr>
            <a:grpSpLocks/>
          </p:cNvGrpSpPr>
          <p:nvPr/>
        </p:nvGrpSpPr>
        <p:grpSpPr bwMode="auto">
          <a:xfrm>
            <a:off x="0" y="68263"/>
            <a:ext cx="990600" cy="6713537"/>
            <a:chOff x="0" y="43"/>
            <a:chExt cx="624" cy="4229"/>
          </a:xfrm>
        </p:grpSpPr>
        <p:sp>
          <p:nvSpPr>
            <p:cNvPr id="6" name="Line 5"/>
            <p:cNvSpPr>
              <a:spLocks noChangeShapeType="1"/>
            </p:cNvSpPr>
            <p:nvPr userDrawn="1"/>
          </p:nvSpPr>
          <p:spPr bwMode="auto">
            <a:xfrm>
              <a:off x="0" y="4203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 userDrawn="1"/>
          </p:nvSpPr>
          <p:spPr bwMode="auto">
            <a:xfrm>
              <a:off x="0" y="4239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 userDrawn="1"/>
          </p:nvSpPr>
          <p:spPr bwMode="auto">
            <a:xfrm>
              <a:off x="0" y="4272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 userDrawn="1"/>
          </p:nvSpPr>
          <p:spPr bwMode="auto">
            <a:xfrm>
              <a:off x="0" y="4113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 userDrawn="1"/>
          </p:nvSpPr>
          <p:spPr bwMode="auto">
            <a:xfrm>
              <a:off x="0" y="4065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 userDrawn="1"/>
          </p:nvSpPr>
          <p:spPr bwMode="auto">
            <a:xfrm>
              <a:off x="0" y="4158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 userDrawn="1"/>
          </p:nvSpPr>
          <p:spPr bwMode="auto">
            <a:xfrm>
              <a:off x="0" y="3666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 userDrawn="1"/>
          </p:nvSpPr>
          <p:spPr bwMode="auto">
            <a:xfrm>
              <a:off x="0" y="3639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 userDrawn="1"/>
          </p:nvSpPr>
          <p:spPr bwMode="auto">
            <a:xfrm>
              <a:off x="0" y="4020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 userDrawn="1"/>
          </p:nvSpPr>
          <p:spPr bwMode="auto">
            <a:xfrm>
              <a:off x="0" y="3894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 userDrawn="1"/>
          </p:nvSpPr>
          <p:spPr bwMode="auto">
            <a:xfrm>
              <a:off x="0" y="3813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16"/>
            <p:cNvSpPr>
              <a:spLocks noChangeShapeType="1"/>
            </p:cNvSpPr>
            <p:nvPr userDrawn="1"/>
          </p:nvSpPr>
          <p:spPr bwMode="auto">
            <a:xfrm>
              <a:off x="0" y="3999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 userDrawn="1"/>
          </p:nvSpPr>
          <p:spPr bwMode="auto">
            <a:xfrm>
              <a:off x="0" y="3687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 userDrawn="1"/>
          </p:nvSpPr>
          <p:spPr bwMode="auto">
            <a:xfrm>
              <a:off x="0" y="3741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 userDrawn="1"/>
          </p:nvSpPr>
          <p:spPr bwMode="auto">
            <a:xfrm>
              <a:off x="0" y="3939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 userDrawn="1"/>
          </p:nvSpPr>
          <p:spPr bwMode="auto">
            <a:xfrm>
              <a:off x="0" y="3918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21"/>
            <p:cNvSpPr>
              <a:spLocks noChangeShapeType="1"/>
            </p:cNvSpPr>
            <p:nvPr userDrawn="1"/>
          </p:nvSpPr>
          <p:spPr bwMode="auto">
            <a:xfrm>
              <a:off x="0" y="3510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 userDrawn="1"/>
          </p:nvSpPr>
          <p:spPr bwMode="auto">
            <a:xfrm>
              <a:off x="0" y="3546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 userDrawn="1"/>
          </p:nvSpPr>
          <p:spPr bwMode="auto">
            <a:xfrm>
              <a:off x="0" y="3579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 userDrawn="1"/>
          </p:nvSpPr>
          <p:spPr bwMode="auto">
            <a:xfrm>
              <a:off x="0" y="3420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 userDrawn="1"/>
          </p:nvSpPr>
          <p:spPr bwMode="auto">
            <a:xfrm>
              <a:off x="0" y="3372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26"/>
            <p:cNvSpPr>
              <a:spLocks noChangeShapeType="1"/>
            </p:cNvSpPr>
            <p:nvPr userDrawn="1"/>
          </p:nvSpPr>
          <p:spPr bwMode="auto">
            <a:xfrm>
              <a:off x="0" y="3465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 userDrawn="1"/>
          </p:nvSpPr>
          <p:spPr bwMode="auto">
            <a:xfrm>
              <a:off x="0" y="2973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 userDrawn="1"/>
          </p:nvSpPr>
          <p:spPr bwMode="auto">
            <a:xfrm>
              <a:off x="0" y="2946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 userDrawn="1"/>
          </p:nvSpPr>
          <p:spPr bwMode="auto">
            <a:xfrm>
              <a:off x="0" y="3327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 userDrawn="1"/>
          </p:nvSpPr>
          <p:spPr bwMode="auto">
            <a:xfrm>
              <a:off x="0" y="3201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Line 31"/>
            <p:cNvSpPr>
              <a:spLocks noChangeShapeType="1"/>
            </p:cNvSpPr>
            <p:nvPr userDrawn="1"/>
          </p:nvSpPr>
          <p:spPr bwMode="auto">
            <a:xfrm>
              <a:off x="0" y="3120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 userDrawn="1"/>
          </p:nvSpPr>
          <p:spPr bwMode="auto">
            <a:xfrm>
              <a:off x="0" y="3306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 userDrawn="1"/>
          </p:nvSpPr>
          <p:spPr bwMode="auto">
            <a:xfrm>
              <a:off x="0" y="2994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 userDrawn="1"/>
          </p:nvSpPr>
          <p:spPr bwMode="auto">
            <a:xfrm>
              <a:off x="0" y="3048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 userDrawn="1"/>
          </p:nvSpPr>
          <p:spPr bwMode="auto">
            <a:xfrm>
              <a:off x="0" y="3246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 userDrawn="1"/>
          </p:nvSpPr>
          <p:spPr bwMode="auto">
            <a:xfrm>
              <a:off x="0" y="3225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Line 37"/>
            <p:cNvSpPr>
              <a:spLocks noChangeShapeType="1"/>
            </p:cNvSpPr>
            <p:nvPr userDrawn="1"/>
          </p:nvSpPr>
          <p:spPr bwMode="auto">
            <a:xfrm>
              <a:off x="0" y="2831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Line 38"/>
            <p:cNvSpPr>
              <a:spLocks noChangeShapeType="1"/>
            </p:cNvSpPr>
            <p:nvPr userDrawn="1"/>
          </p:nvSpPr>
          <p:spPr bwMode="auto">
            <a:xfrm>
              <a:off x="0" y="2750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Line 39"/>
            <p:cNvSpPr>
              <a:spLocks noChangeShapeType="1"/>
            </p:cNvSpPr>
            <p:nvPr userDrawn="1"/>
          </p:nvSpPr>
          <p:spPr bwMode="auto">
            <a:xfrm>
              <a:off x="0" y="2678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Line 40"/>
            <p:cNvSpPr>
              <a:spLocks noChangeShapeType="1"/>
            </p:cNvSpPr>
            <p:nvPr userDrawn="1"/>
          </p:nvSpPr>
          <p:spPr bwMode="auto">
            <a:xfrm>
              <a:off x="0" y="2876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Line 41"/>
            <p:cNvSpPr>
              <a:spLocks noChangeShapeType="1"/>
            </p:cNvSpPr>
            <p:nvPr userDrawn="1"/>
          </p:nvSpPr>
          <p:spPr bwMode="auto">
            <a:xfrm>
              <a:off x="0" y="2855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Line 42"/>
            <p:cNvSpPr>
              <a:spLocks noChangeShapeType="1"/>
            </p:cNvSpPr>
            <p:nvPr userDrawn="1"/>
          </p:nvSpPr>
          <p:spPr bwMode="auto">
            <a:xfrm>
              <a:off x="0" y="2554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Line 43"/>
            <p:cNvSpPr>
              <a:spLocks noChangeShapeType="1"/>
            </p:cNvSpPr>
            <p:nvPr userDrawn="1"/>
          </p:nvSpPr>
          <p:spPr bwMode="auto">
            <a:xfrm>
              <a:off x="0" y="2590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Line 44"/>
            <p:cNvSpPr>
              <a:spLocks noChangeShapeType="1"/>
            </p:cNvSpPr>
            <p:nvPr userDrawn="1"/>
          </p:nvSpPr>
          <p:spPr bwMode="auto">
            <a:xfrm>
              <a:off x="0" y="2623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Line 45"/>
            <p:cNvSpPr>
              <a:spLocks noChangeShapeType="1"/>
            </p:cNvSpPr>
            <p:nvPr userDrawn="1"/>
          </p:nvSpPr>
          <p:spPr bwMode="auto">
            <a:xfrm>
              <a:off x="0" y="2464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Line 46"/>
            <p:cNvSpPr>
              <a:spLocks noChangeShapeType="1"/>
            </p:cNvSpPr>
            <p:nvPr userDrawn="1"/>
          </p:nvSpPr>
          <p:spPr bwMode="auto">
            <a:xfrm>
              <a:off x="0" y="2416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Line 47"/>
            <p:cNvSpPr>
              <a:spLocks noChangeShapeType="1"/>
            </p:cNvSpPr>
            <p:nvPr userDrawn="1"/>
          </p:nvSpPr>
          <p:spPr bwMode="auto">
            <a:xfrm>
              <a:off x="0" y="2509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Line 48"/>
            <p:cNvSpPr>
              <a:spLocks noChangeShapeType="1"/>
            </p:cNvSpPr>
            <p:nvPr userDrawn="1"/>
          </p:nvSpPr>
          <p:spPr bwMode="auto">
            <a:xfrm>
              <a:off x="0" y="2371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Line 49"/>
            <p:cNvSpPr>
              <a:spLocks noChangeShapeType="1"/>
            </p:cNvSpPr>
            <p:nvPr userDrawn="1"/>
          </p:nvSpPr>
          <p:spPr bwMode="auto">
            <a:xfrm>
              <a:off x="0" y="2245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Line 50"/>
            <p:cNvSpPr>
              <a:spLocks noChangeShapeType="1"/>
            </p:cNvSpPr>
            <p:nvPr userDrawn="1"/>
          </p:nvSpPr>
          <p:spPr bwMode="auto">
            <a:xfrm>
              <a:off x="0" y="2350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Line 51"/>
            <p:cNvSpPr>
              <a:spLocks noChangeShapeType="1"/>
            </p:cNvSpPr>
            <p:nvPr userDrawn="1"/>
          </p:nvSpPr>
          <p:spPr bwMode="auto">
            <a:xfrm>
              <a:off x="0" y="2290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Line 52"/>
            <p:cNvSpPr>
              <a:spLocks noChangeShapeType="1"/>
            </p:cNvSpPr>
            <p:nvPr userDrawn="1"/>
          </p:nvSpPr>
          <p:spPr bwMode="auto">
            <a:xfrm>
              <a:off x="0" y="2269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Line 53"/>
            <p:cNvSpPr>
              <a:spLocks noChangeShapeType="1"/>
            </p:cNvSpPr>
            <p:nvPr userDrawn="1"/>
          </p:nvSpPr>
          <p:spPr bwMode="auto">
            <a:xfrm>
              <a:off x="0" y="2130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Line 54"/>
            <p:cNvSpPr>
              <a:spLocks noChangeShapeType="1"/>
            </p:cNvSpPr>
            <p:nvPr userDrawn="1"/>
          </p:nvSpPr>
          <p:spPr bwMode="auto">
            <a:xfrm>
              <a:off x="0" y="2166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Line 55"/>
            <p:cNvSpPr>
              <a:spLocks noChangeShapeType="1"/>
            </p:cNvSpPr>
            <p:nvPr userDrawn="1"/>
          </p:nvSpPr>
          <p:spPr bwMode="auto">
            <a:xfrm>
              <a:off x="0" y="2199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Line 56"/>
            <p:cNvSpPr>
              <a:spLocks noChangeShapeType="1"/>
            </p:cNvSpPr>
            <p:nvPr userDrawn="1"/>
          </p:nvSpPr>
          <p:spPr bwMode="auto">
            <a:xfrm>
              <a:off x="0" y="2040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Line 57"/>
            <p:cNvSpPr>
              <a:spLocks noChangeShapeType="1"/>
            </p:cNvSpPr>
            <p:nvPr userDrawn="1"/>
          </p:nvSpPr>
          <p:spPr bwMode="auto">
            <a:xfrm>
              <a:off x="0" y="1992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Line 58"/>
            <p:cNvSpPr>
              <a:spLocks noChangeShapeType="1"/>
            </p:cNvSpPr>
            <p:nvPr userDrawn="1"/>
          </p:nvSpPr>
          <p:spPr bwMode="auto">
            <a:xfrm>
              <a:off x="0" y="2085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Line 59"/>
            <p:cNvSpPr>
              <a:spLocks noChangeShapeType="1"/>
            </p:cNvSpPr>
            <p:nvPr userDrawn="1"/>
          </p:nvSpPr>
          <p:spPr bwMode="auto">
            <a:xfrm>
              <a:off x="0" y="1593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Line 60"/>
            <p:cNvSpPr>
              <a:spLocks noChangeShapeType="1"/>
            </p:cNvSpPr>
            <p:nvPr userDrawn="1"/>
          </p:nvSpPr>
          <p:spPr bwMode="auto">
            <a:xfrm>
              <a:off x="0" y="1566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Line 61"/>
            <p:cNvSpPr>
              <a:spLocks noChangeShapeType="1"/>
            </p:cNvSpPr>
            <p:nvPr userDrawn="1"/>
          </p:nvSpPr>
          <p:spPr bwMode="auto">
            <a:xfrm>
              <a:off x="0" y="1947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2"/>
            <p:cNvSpPr>
              <a:spLocks noChangeShapeType="1"/>
            </p:cNvSpPr>
            <p:nvPr userDrawn="1"/>
          </p:nvSpPr>
          <p:spPr bwMode="auto">
            <a:xfrm>
              <a:off x="0" y="1821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Line 63"/>
            <p:cNvSpPr>
              <a:spLocks noChangeShapeType="1"/>
            </p:cNvSpPr>
            <p:nvPr userDrawn="1"/>
          </p:nvSpPr>
          <p:spPr bwMode="auto">
            <a:xfrm>
              <a:off x="0" y="1740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Line 64"/>
            <p:cNvSpPr>
              <a:spLocks noChangeShapeType="1"/>
            </p:cNvSpPr>
            <p:nvPr userDrawn="1"/>
          </p:nvSpPr>
          <p:spPr bwMode="auto">
            <a:xfrm>
              <a:off x="0" y="1926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Line 65"/>
            <p:cNvSpPr>
              <a:spLocks noChangeShapeType="1"/>
            </p:cNvSpPr>
            <p:nvPr userDrawn="1"/>
          </p:nvSpPr>
          <p:spPr bwMode="auto">
            <a:xfrm>
              <a:off x="0" y="1614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6"/>
            <p:cNvSpPr>
              <a:spLocks noChangeShapeType="1"/>
            </p:cNvSpPr>
            <p:nvPr userDrawn="1"/>
          </p:nvSpPr>
          <p:spPr bwMode="auto">
            <a:xfrm>
              <a:off x="0" y="1668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Line 67"/>
            <p:cNvSpPr>
              <a:spLocks noChangeShapeType="1"/>
            </p:cNvSpPr>
            <p:nvPr userDrawn="1"/>
          </p:nvSpPr>
          <p:spPr bwMode="auto">
            <a:xfrm>
              <a:off x="0" y="1866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Line 68"/>
            <p:cNvSpPr>
              <a:spLocks noChangeShapeType="1"/>
            </p:cNvSpPr>
            <p:nvPr userDrawn="1"/>
          </p:nvSpPr>
          <p:spPr bwMode="auto">
            <a:xfrm>
              <a:off x="0" y="1845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Line 69"/>
            <p:cNvSpPr>
              <a:spLocks noChangeShapeType="1"/>
            </p:cNvSpPr>
            <p:nvPr userDrawn="1"/>
          </p:nvSpPr>
          <p:spPr bwMode="auto">
            <a:xfrm>
              <a:off x="0" y="1437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0"/>
            <p:cNvSpPr>
              <a:spLocks noChangeShapeType="1"/>
            </p:cNvSpPr>
            <p:nvPr userDrawn="1"/>
          </p:nvSpPr>
          <p:spPr bwMode="auto">
            <a:xfrm>
              <a:off x="0" y="1473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Line 71"/>
            <p:cNvSpPr>
              <a:spLocks noChangeShapeType="1"/>
            </p:cNvSpPr>
            <p:nvPr userDrawn="1"/>
          </p:nvSpPr>
          <p:spPr bwMode="auto">
            <a:xfrm>
              <a:off x="0" y="1506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Line 72"/>
            <p:cNvSpPr>
              <a:spLocks noChangeShapeType="1"/>
            </p:cNvSpPr>
            <p:nvPr userDrawn="1"/>
          </p:nvSpPr>
          <p:spPr bwMode="auto">
            <a:xfrm>
              <a:off x="0" y="1347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Line 73"/>
            <p:cNvSpPr>
              <a:spLocks noChangeShapeType="1"/>
            </p:cNvSpPr>
            <p:nvPr userDrawn="1"/>
          </p:nvSpPr>
          <p:spPr bwMode="auto">
            <a:xfrm>
              <a:off x="0" y="1392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4"/>
            <p:cNvSpPr>
              <a:spLocks noChangeShapeType="1"/>
            </p:cNvSpPr>
            <p:nvPr userDrawn="1"/>
          </p:nvSpPr>
          <p:spPr bwMode="auto">
            <a:xfrm>
              <a:off x="0" y="1016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Line 75"/>
            <p:cNvSpPr>
              <a:spLocks noChangeShapeType="1"/>
            </p:cNvSpPr>
            <p:nvPr userDrawn="1"/>
          </p:nvSpPr>
          <p:spPr bwMode="auto">
            <a:xfrm>
              <a:off x="0" y="989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Line 76"/>
            <p:cNvSpPr>
              <a:spLocks noChangeShapeType="1"/>
            </p:cNvSpPr>
            <p:nvPr userDrawn="1"/>
          </p:nvSpPr>
          <p:spPr bwMode="auto">
            <a:xfrm>
              <a:off x="0" y="1244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Line 77"/>
            <p:cNvSpPr>
              <a:spLocks noChangeShapeType="1"/>
            </p:cNvSpPr>
            <p:nvPr userDrawn="1"/>
          </p:nvSpPr>
          <p:spPr bwMode="auto">
            <a:xfrm>
              <a:off x="0" y="1163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Line 78"/>
            <p:cNvSpPr>
              <a:spLocks noChangeShapeType="1"/>
            </p:cNvSpPr>
            <p:nvPr userDrawn="1"/>
          </p:nvSpPr>
          <p:spPr bwMode="auto">
            <a:xfrm>
              <a:off x="0" y="1037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Line 79"/>
            <p:cNvSpPr>
              <a:spLocks noChangeShapeType="1"/>
            </p:cNvSpPr>
            <p:nvPr userDrawn="1"/>
          </p:nvSpPr>
          <p:spPr bwMode="auto">
            <a:xfrm>
              <a:off x="0" y="1091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80"/>
            <p:cNvSpPr>
              <a:spLocks noChangeShapeType="1"/>
            </p:cNvSpPr>
            <p:nvPr userDrawn="1"/>
          </p:nvSpPr>
          <p:spPr bwMode="auto">
            <a:xfrm>
              <a:off x="0" y="1289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Line 81"/>
            <p:cNvSpPr>
              <a:spLocks noChangeShapeType="1"/>
            </p:cNvSpPr>
            <p:nvPr userDrawn="1"/>
          </p:nvSpPr>
          <p:spPr bwMode="auto">
            <a:xfrm>
              <a:off x="0" y="1268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Line 82"/>
            <p:cNvSpPr>
              <a:spLocks noChangeShapeType="1"/>
            </p:cNvSpPr>
            <p:nvPr userDrawn="1"/>
          </p:nvSpPr>
          <p:spPr bwMode="auto">
            <a:xfrm>
              <a:off x="0" y="860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Line 83"/>
            <p:cNvSpPr>
              <a:spLocks noChangeShapeType="1"/>
            </p:cNvSpPr>
            <p:nvPr userDrawn="1"/>
          </p:nvSpPr>
          <p:spPr bwMode="auto">
            <a:xfrm>
              <a:off x="0" y="896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Line 84"/>
            <p:cNvSpPr>
              <a:spLocks noChangeShapeType="1"/>
            </p:cNvSpPr>
            <p:nvPr userDrawn="1"/>
          </p:nvSpPr>
          <p:spPr bwMode="auto">
            <a:xfrm>
              <a:off x="0" y="929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Line 85"/>
            <p:cNvSpPr>
              <a:spLocks noChangeShapeType="1"/>
            </p:cNvSpPr>
            <p:nvPr userDrawn="1"/>
          </p:nvSpPr>
          <p:spPr bwMode="auto">
            <a:xfrm>
              <a:off x="0" y="770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Line 86"/>
            <p:cNvSpPr>
              <a:spLocks noChangeShapeType="1"/>
            </p:cNvSpPr>
            <p:nvPr userDrawn="1"/>
          </p:nvSpPr>
          <p:spPr bwMode="auto">
            <a:xfrm>
              <a:off x="0" y="815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Line 87"/>
            <p:cNvSpPr>
              <a:spLocks noChangeShapeType="1"/>
            </p:cNvSpPr>
            <p:nvPr userDrawn="1"/>
          </p:nvSpPr>
          <p:spPr bwMode="auto">
            <a:xfrm>
              <a:off x="0" y="718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Line 88"/>
            <p:cNvSpPr>
              <a:spLocks noChangeShapeType="1"/>
            </p:cNvSpPr>
            <p:nvPr userDrawn="1"/>
          </p:nvSpPr>
          <p:spPr bwMode="auto">
            <a:xfrm>
              <a:off x="0" y="646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Line 89"/>
            <p:cNvSpPr>
              <a:spLocks noChangeShapeType="1"/>
            </p:cNvSpPr>
            <p:nvPr userDrawn="1"/>
          </p:nvSpPr>
          <p:spPr bwMode="auto">
            <a:xfrm>
              <a:off x="0" y="522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Line 90"/>
            <p:cNvSpPr>
              <a:spLocks noChangeShapeType="1"/>
            </p:cNvSpPr>
            <p:nvPr userDrawn="1"/>
          </p:nvSpPr>
          <p:spPr bwMode="auto">
            <a:xfrm>
              <a:off x="0" y="558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Line 91"/>
            <p:cNvSpPr>
              <a:spLocks noChangeShapeType="1"/>
            </p:cNvSpPr>
            <p:nvPr userDrawn="1"/>
          </p:nvSpPr>
          <p:spPr bwMode="auto">
            <a:xfrm>
              <a:off x="0" y="591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Line 92"/>
            <p:cNvSpPr>
              <a:spLocks noChangeShapeType="1"/>
            </p:cNvSpPr>
            <p:nvPr userDrawn="1"/>
          </p:nvSpPr>
          <p:spPr bwMode="auto">
            <a:xfrm>
              <a:off x="0" y="432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Line 93"/>
            <p:cNvSpPr>
              <a:spLocks noChangeShapeType="1"/>
            </p:cNvSpPr>
            <p:nvPr userDrawn="1"/>
          </p:nvSpPr>
          <p:spPr bwMode="auto">
            <a:xfrm>
              <a:off x="0" y="384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Line 94"/>
            <p:cNvSpPr>
              <a:spLocks noChangeShapeType="1"/>
            </p:cNvSpPr>
            <p:nvPr userDrawn="1"/>
          </p:nvSpPr>
          <p:spPr bwMode="auto">
            <a:xfrm>
              <a:off x="0" y="477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Line 95"/>
            <p:cNvSpPr>
              <a:spLocks noChangeShapeType="1"/>
            </p:cNvSpPr>
            <p:nvPr userDrawn="1"/>
          </p:nvSpPr>
          <p:spPr bwMode="auto">
            <a:xfrm>
              <a:off x="0" y="339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Line 96"/>
            <p:cNvSpPr>
              <a:spLocks noChangeShapeType="1"/>
            </p:cNvSpPr>
            <p:nvPr userDrawn="1"/>
          </p:nvSpPr>
          <p:spPr bwMode="auto">
            <a:xfrm>
              <a:off x="0" y="318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97"/>
            <p:cNvSpPr>
              <a:spLocks noChangeShapeType="1"/>
            </p:cNvSpPr>
            <p:nvPr userDrawn="1"/>
          </p:nvSpPr>
          <p:spPr bwMode="auto">
            <a:xfrm>
              <a:off x="0" y="258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Line 98"/>
            <p:cNvSpPr>
              <a:spLocks noChangeShapeType="1"/>
            </p:cNvSpPr>
            <p:nvPr userDrawn="1"/>
          </p:nvSpPr>
          <p:spPr bwMode="auto">
            <a:xfrm>
              <a:off x="0" y="70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Line 99"/>
            <p:cNvSpPr>
              <a:spLocks noChangeShapeType="1"/>
            </p:cNvSpPr>
            <p:nvPr userDrawn="1"/>
          </p:nvSpPr>
          <p:spPr bwMode="auto">
            <a:xfrm>
              <a:off x="0" y="43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Line 100"/>
            <p:cNvSpPr>
              <a:spLocks noChangeShapeType="1"/>
            </p:cNvSpPr>
            <p:nvPr userDrawn="1"/>
          </p:nvSpPr>
          <p:spPr bwMode="auto">
            <a:xfrm>
              <a:off x="0" y="91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Line 101"/>
            <p:cNvSpPr>
              <a:spLocks noChangeShapeType="1"/>
            </p:cNvSpPr>
            <p:nvPr userDrawn="1"/>
          </p:nvSpPr>
          <p:spPr bwMode="auto">
            <a:xfrm>
              <a:off x="0" y="145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Line 102"/>
            <p:cNvSpPr>
              <a:spLocks noChangeShapeType="1"/>
            </p:cNvSpPr>
            <p:nvPr userDrawn="1"/>
          </p:nvSpPr>
          <p:spPr bwMode="auto">
            <a:xfrm>
              <a:off x="0" y="202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4" name="Rectangle 108"/>
          <p:cNvSpPr>
            <a:spLocks noChangeArrowheads="1"/>
          </p:cNvSpPr>
          <p:nvPr/>
        </p:nvSpPr>
        <p:spPr bwMode="auto">
          <a:xfrm>
            <a:off x="3017838" y="836613"/>
            <a:ext cx="5662612" cy="77787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defRPr/>
            </a:pPr>
            <a:endParaRPr kumimoji="1" lang="en-GB" altLang="en-US" sz="2400">
              <a:solidFill>
                <a:prstClr val="black"/>
              </a:solidFill>
            </a:endParaRPr>
          </a:p>
        </p:txBody>
      </p:sp>
      <p:sp>
        <p:nvSpPr>
          <p:cNvPr id="105" name="Rectangle 109"/>
          <p:cNvSpPr>
            <a:spLocks noChangeArrowheads="1"/>
          </p:cNvSpPr>
          <p:nvPr/>
        </p:nvSpPr>
        <p:spPr bwMode="auto">
          <a:xfrm>
            <a:off x="1098550" y="228600"/>
            <a:ext cx="5662613" cy="77788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defRPr/>
            </a:pPr>
            <a:endParaRPr kumimoji="1" lang="en-GB" altLang="en-US" sz="2400">
              <a:solidFill>
                <a:prstClr val="black"/>
              </a:solidFill>
            </a:endParaRPr>
          </a:p>
        </p:txBody>
      </p:sp>
      <p:sp>
        <p:nvSpPr>
          <p:cNvPr id="273514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43000" y="228600"/>
            <a:ext cx="7380288" cy="706438"/>
          </a:xfrm>
        </p:spPr>
        <p:txBody>
          <a:bodyPr/>
          <a:lstStyle>
            <a:lvl1pPr>
              <a:defRPr sz="2400" b="1"/>
            </a:lvl1pPr>
          </a:lstStyle>
          <a:p>
            <a:pPr lvl="0"/>
            <a:r>
              <a:rPr lang="en-GB" noProof="0"/>
              <a:t>Click to edit Master title style</a:t>
            </a:r>
          </a:p>
        </p:txBody>
      </p:sp>
      <p:sp>
        <p:nvSpPr>
          <p:cNvPr id="273515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219200"/>
            <a:ext cx="7239000" cy="4876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800" b="1"/>
            </a:lvl1pPr>
          </a:lstStyle>
          <a:p>
            <a:pPr lvl="0"/>
            <a:r>
              <a:rPr lang="en-GB" noProof="0"/>
              <a:t>Click to edit Master subtitle style</a:t>
            </a:r>
          </a:p>
        </p:txBody>
      </p:sp>
      <p:sp>
        <p:nvSpPr>
          <p:cNvPr id="106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 smtClean="0">
                <a:cs typeface="+mn-cs"/>
              </a:defRPr>
            </a:lvl1pPr>
          </a:lstStyle>
          <a:p>
            <a:pPr>
              <a:defRPr/>
            </a:pPr>
            <a:r>
              <a:rPr lang="x-none"/>
              <a:t>09.03.2020.</a:t>
            </a:r>
            <a:endParaRPr lang="en-GB" dirty="0"/>
          </a:p>
        </p:txBody>
      </p:sp>
      <p:sp>
        <p:nvSpPr>
          <p:cNvPr id="107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8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AACE1D-7CD8-4EE0-BF17-D09FB346030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5813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 animBg="1" autoUpdateAnimBg="0"/>
      <p:bldP spid="105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>
                <a:cs typeface="+mn-cs"/>
              </a:defRPr>
            </a:lvl1pPr>
          </a:lstStyle>
          <a:p>
            <a:pPr>
              <a:defRPr/>
            </a:pPr>
            <a:r>
              <a:rPr lang="en-US"/>
              <a:t>09.03.2020.</a:t>
            </a:r>
            <a:endParaRPr lang="en-GB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554D1-63A3-47B8-9C7B-77A051C616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2079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381000"/>
            <a:ext cx="1989138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381000"/>
            <a:ext cx="58166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>
                <a:cs typeface="+mn-cs"/>
              </a:defRPr>
            </a:lvl1pPr>
          </a:lstStyle>
          <a:p>
            <a:pPr>
              <a:defRPr/>
            </a:pPr>
            <a:r>
              <a:rPr lang="en-US"/>
              <a:t>09.03.2020.</a:t>
            </a:r>
            <a:endParaRPr lang="en-GB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DE666-6838-4359-A602-A29B1EA4EEF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75297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>
                <a:cs typeface="+mn-cs"/>
              </a:defRPr>
            </a:lvl1pPr>
          </a:lstStyle>
          <a:p>
            <a:pPr>
              <a:defRPr/>
            </a:pPr>
            <a:r>
              <a:rPr lang="en-US"/>
              <a:t>09.03.2020.</a:t>
            </a:r>
            <a:endParaRPr lang="en-GB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18BCA-B31B-427A-9046-4ECDB42D4A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7060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>
                <a:cs typeface="+mn-cs"/>
              </a:defRPr>
            </a:lvl1pPr>
          </a:lstStyle>
          <a:p>
            <a:pPr>
              <a:defRPr/>
            </a:pPr>
            <a:r>
              <a:rPr lang="en-US"/>
              <a:t>09.03.2020.</a:t>
            </a:r>
            <a:endParaRPr lang="en-GB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6C003-1B83-4C78-88EE-57EA963B25F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01530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1371600"/>
            <a:ext cx="3902075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1371600"/>
            <a:ext cx="3903663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>
                <a:cs typeface="+mn-cs"/>
              </a:defRPr>
            </a:lvl1pPr>
          </a:lstStyle>
          <a:p>
            <a:pPr>
              <a:defRPr/>
            </a:pPr>
            <a:r>
              <a:rPr lang="en-US"/>
              <a:t>09.03.2020.</a:t>
            </a:r>
            <a:endParaRPr lang="en-GB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8B733-5A70-4C31-A78F-89F5EB1361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2547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>
                <a:cs typeface="+mn-cs"/>
              </a:defRPr>
            </a:lvl1pPr>
          </a:lstStyle>
          <a:p>
            <a:pPr>
              <a:defRPr/>
            </a:pPr>
            <a:r>
              <a:rPr lang="en-US"/>
              <a:t>09.03.2020.</a:t>
            </a:r>
            <a:endParaRPr lang="en-GB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90070-A8A5-49B5-B354-A98AA28AF4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84460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>
                <a:cs typeface="+mn-cs"/>
              </a:defRPr>
            </a:lvl1pPr>
          </a:lstStyle>
          <a:p>
            <a:pPr>
              <a:defRPr/>
            </a:pPr>
            <a:r>
              <a:rPr lang="en-US"/>
              <a:t>09.03.2020.</a:t>
            </a:r>
            <a:endParaRPr lang="en-GB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EEDB5-62C7-445B-B846-BC4CD342007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4024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>
                <a:cs typeface="+mn-cs"/>
              </a:defRPr>
            </a:lvl1pPr>
          </a:lstStyle>
          <a:p>
            <a:pPr>
              <a:defRPr/>
            </a:pPr>
            <a:r>
              <a:rPr lang="en-US"/>
              <a:t>09.03.2020.</a:t>
            </a:r>
            <a:endParaRPr lang="en-GB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662FF-303A-499D-8971-14816586635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9209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>
                <a:cs typeface="+mn-cs"/>
              </a:defRPr>
            </a:lvl1pPr>
          </a:lstStyle>
          <a:p>
            <a:pPr>
              <a:defRPr/>
            </a:pPr>
            <a:r>
              <a:rPr lang="en-US"/>
              <a:t>09.03.2020.</a:t>
            </a:r>
            <a:endParaRPr lang="en-GB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80A5B-A495-414E-B7E4-FDE8D382E3D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86736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>
                <a:cs typeface="+mn-cs"/>
              </a:defRPr>
            </a:lvl1pPr>
          </a:lstStyle>
          <a:p>
            <a:pPr>
              <a:defRPr/>
            </a:pPr>
            <a:r>
              <a:rPr lang="en-US"/>
              <a:t>09.03.2020.</a:t>
            </a:r>
            <a:endParaRPr lang="en-GB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9E42B-DE90-4C41-9A65-84F8B600518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3017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71438"/>
            <a:ext cx="8915400" cy="6713537"/>
            <a:chOff x="0" y="45"/>
            <a:chExt cx="5616" cy="4229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0" y="45"/>
              <a:ext cx="408" cy="4229"/>
              <a:chOff x="0" y="43"/>
              <a:chExt cx="5760" cy="4229"/>
            </a:xfrm>
          </p:grpSpPr>
          <p:sp>
            <p:nvSpPr>
              <p:cNvPr id="1038" name="Line 4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" name="Line 5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" name="Line 6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" name="Line 7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2" name="Line 8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3" name="Line 9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4" name="Line 10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" name="Line 11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6" name="Line 12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7" name="Line 13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8" name="Line 14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9" name="Line 15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0" name="Line 16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1" name="Line 17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" name="Line 18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3" name="Line 19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4" name="Line 20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" name="Line 21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" name="Line 22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" name="Line 23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" name="Line 24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" name="Line 25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" name="Line 26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1" name="Line 27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2" name="Line 28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3" name="Line 29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4" name="Line 30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5" name="Line 31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6" name="Line 32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7" name="Line 33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8" name="Line 34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9" name="Line 35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0" name="Line 36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1" name="Line 37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2" name="Line 38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3" name="Line 39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4" name="Line 40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" name="Line 41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6" name="Line 42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7" name="Line 43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8" name="Line 44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9" name="Line 45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0" name="Line 46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1" name="Line 47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2" name="Line 48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3" name="Line 49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4" name="Line 50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" name="Line 51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6" name="Line 52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7" name="Line 53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8" name="Line 54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9" name="Line 55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0" name="Line 56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1" name="Line 57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2" name="Line 58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3" name="Line 59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4" name="Line 60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5" name="Line 61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6" name="Line 62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7" name="Line 63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8" name="Line 64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9" name="Line 65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0" name="Line 66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1" name="Line 67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2" name="Line 68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3" name="Line 69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4" name="Line 70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5" name="Line 71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" name="Line 72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7" name="Line 73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8" name="Line 74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9" name="Line 75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0" name="Line 76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1" name="Line 77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2" name="Line 78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3" name="Line 79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4" name="Line 80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5" name="Line 81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" name="Line 82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7" name="Line 83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8" name="Line 84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9" name="Line 85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0" name="Line 86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1" name="Line 87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2" name="Line 88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3" name="Line 89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4" name="Line 90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5" name="Line 91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" name="Line 92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" name="Line 93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" name="Line 94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" name="Line 95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" name="Line 96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" name="Line 97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" name="Line 98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" name="Line 99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" name="Line 100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" name="Line 101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3" name="Group 102"/>
            <p:cNvGrpSpPr>
              <a:grpSpLocks/>
            </p:cNvGrpSpPr>
            <p:nvPr/>
          </p:nvGrpSpPr>
          <p:grpSpPr bwMode="auto">
            <a:xfrm>
              <a:off x="400" y="96"/>
              <a:ext cx="5216" cy="624"/>
              <a:chOff x="400" y="205"/>
              <a:chExt cx="5216" cy="1123"/>
            </a:xfrm>
          </p:grpSpPr>
          <p:sp>
            <p:nvSpPr>
              <p:cNvPr id="1034" name="Rectangle 103"/>
              <p:cNvSpPr>
                <a:spLocks noChangeArrowheads="1"/>
              </p:cNvSpPr>
              <p:nvPr userDrawn="1"/>
            </p:nvSpPr>
            <p:spPr bwMode="auto">
              <a:xfrm>
                <a:off x="557" y="205"/>
                <a:ext cx="313" cy="914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>
                  <a:buFont typeface="Wingdings" pitchFamily="2" charset="2"/>
                  <a:buNone/>
                  <a:defRPr/>
                </a:pP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35" name="Rectangle 104"/>
              <p:cNvSpPr>
                <a:spLocks noChangeArrowheads="1"/>
              </p:cNvSpPr>
              <p:nvPr userDrawn="1"/>
            </p:nvSpPr>
            <p:spPr bwMode="auto">
              <a:xfrm>
                <a:off x="400" y="288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>
                  <a:buFont typeface="Wingdings" pitchFamily="2" charset="2"/>
                  <a:buNone/>
                  <a:defRPr/>
                </a:pP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36" name="Rectangle 105"/>
              <p:cNvSpPr>
                <a:spLocks noChangeArrowheads="1"/>
              </p:cNvSpPr>
              <p:nvPr userDrawn="1"/>
            </p:nvSpPr>
            <p:spPr bwMode="auto">
              <a:xfrm>
                <a:off x="4599" y="1116"/>
                <a:ext cx="929" cy="212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>
                  <a:buFont typeface="Wingdings" pitchFamily="2" charset="2"/>
                  <a:buNone/>
                  <a:defRPr/>
                </a:pP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37" name="Rectangle 106"/>
              <p:cNvSpPr>
                <a:spLocks noChangeArrowheads="1"/>
              </p:cNvSpPr>
              <p:nvPr userDrawn="1"/>
            </p:nvSpPr>
            <p:spPr bwMode="auto">
              <a:xfrm>
                <a:off x="2049" y="1211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>
                  <a:buFont typeface="Wingdings" pitchFamily="2" charset="2"/>
                  <a:buNone/>
                  <a:defRPr/>
                </a:pPr>
                <a:endParaRPr lang="en-US" altLang="en-US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1027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1371600"/>
            <a:ext cx="7958138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272492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buFontTx/>
              <a:buNone/>
              <a:defRPr sz="1400" dirty="0" smtClean="0">
                <a:solidFill>
                  <a:srgbClr val="FFC42F"/>
                </a:solidFill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09.03.2020.</a:t>
            </a:r>
            <a:endParaRPr lang="en-GB"/>
          </a:p>
        </p:txBody>
      </p:sp>
      <p:sp>
        <p:nvSpPr>
          <p:cNvPr id="272493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buFontTx/>
              <a:buNone/>
              <a:defRPr sz="1400">
                <a:solidFill>
                  <a:srgbClr val="FFC42F"/>
                </a:solidFill>
                <a:cs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2494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FFC42F"/>
                </a:solidFill>
                <a:cs typeface="Times New Roman" pitchFamily="18" charset="0"/>
              </a:defRPr>
            </a:lvl1pPr>
          </a:lstStyle>
          <a:p>
            <a:pPr>
              <a:defRPr/>
            </a:pPr>
            <a:fld id="{4EEC5934-519A-43B6-9C71-7CF36BDBE06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882650" y="381000"/>
            <a:ext cx="7378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56" r:id="rId1"/>
    <p:sldLayoutId id="2147484257" r:id="rId2"/>
    <p:sldLayoutId id="2147484258" r:id="rId3"/>
    <p:sldLayoutId id="2147484259" r:id="rId4"/>
    <p:sldLayoutId id="2147484260" r:id="rId5"/>
    <p:sldLayoutId id="2147484261" r:id="rId6"/>
    <p:sldLayoutId id="2147484262" r:id="rId7"/>
    <p:sldLayoutId id="2147484263" r:id="rId8"/>
    <p:sldLayoutId id="2147484264" r:id="rId9"/>
    <p:sldLayoutId id="2147484265" r:id="rId10"/>
    <p:sldLayoutId id="2147484266" r:id="rId11"/>
  </p:sldLayoutIdLst>
  <p:hf hdr="0" ftr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.wmf"/><Relationship Id="rId5" Type="http://schemas.openxmlformats.org/officeDocument/2006/relationships/image" Target="../media/image11.wmf"/><Relationship Id="rId4" Type="http://schemas.openxmlformats.org/officeDocument/2006/relationships/oleObject" Target="../embeddings/oleObject9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.wmf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0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3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16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.wmf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3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.wmf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4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.wmf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5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.wmf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6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7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8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9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07"/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8BCCB7A-A3CA-4A26-9322-EF4CD7A10B2F}" type="slidenum">
              <a:rPr lang="en-US" altLang="en-US" sz="1400" smtClean="0">
                <a:solidFill>
                  <a:srgbClr val="FFC42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400">
              <a:solidFill>
                <a:srgbClr val="FFC42F"/>
              </a:solidFill>
            </a:endParaRPr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762000" indent="-762000" eaLnBrk="1" hangingPunct="1"/>
            <a:r>
              <a:rPr lang="sr-Latn-CS" altLang="en-US" sz="3200"/>
              <a:t>P</a:t>
            </a:r>
            <a:r>
              <a:rPr lang="en-US" altLang="en-US" sz="3200">
                <a:cs typeface="Times New Roman" pitchFamily="18" charset="0"/>
              </a:rPr>
              <a:t>rojektovanj</a:t>
            </a:r>
            <a:r>
              <a:rPr lang="sr-Latn-CS" altLang="en-US" sz="3200"/>
              <a:t>e</a:t>
            </a:r>
            <a:r>
              <a:rPr lang="en-US" altLang="en-US" sz="3200">
                <a:cs typeface="Times New Roman" pitchFamily="18" charset="0"/>
              </a:rPr>
              <a:t> elektronskih kola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subTitle" idx="1"/>
          </p:nvPr>
        </p:nvSpPr>
        <p:spPr>
          <a:solidFill>
            <a:schemeClr val="bg2"/>
          </a:solidFill>
        </p:spPr>
        <p:txBody>
          <a:bodyPr/>
          <a:lstStyle/>
          <a:p>
            <a:pPr marL="711200" indent="-711200" algn="l"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dirty="0">
                <a:cs typeface="Times New Roman" pitchFamily="18" charset="0"/>
              </a:rPr>
              <a:t>Sadr</a:t>
            </a:r>
            <a:r>
              <a:rPr lang="sr-Latn-CS" altLang="en-US" dirty="0"/>
              <a:t>ž</a:t>
            </a:r>
            <a:r>
              <a:rPr lang="en-US" altLang="en-US" dirty="0" err="1">
                <a:cs typeface="Times New Roman" pitchFamily="18" charset="0"/>
              </a:rPr>
              <a:t>aj</a:t>
            </a:r>
            <a:r>
              <a:rPr lang="en-US" altLang="en-US" sz="3600" dirty="0">
                <a:cs typeface="Times New Roman" pitchFamily="18" charset="0"/>
              </a:rPr>
              <a:t>:</a:t>
            </a:r>
          </a:p>
          <a:p>
            <a:pPr marL="711200" indent="-711200" algn="l">
              <a:spcBef>
                <a:spcPct val="0"/>
              </a:spcBef>
              <a:buClrTx/>
              <a:buFont typeface="Times New Roman" pitchFamily="18" charset="0"/>
              <a:buAutoNum type="arabicPeriod"/>
              <a:defRPr/>
            </a:pPr>
            <a:r>
              <a:rPr lang="sr-Latn-CS" altLang="en-US" dirty="0">
                <a:solidFill>
                  <a:schemeClr val="bg1">
                    <a:lumMod val="50000"/>
                  </a:schemeClr>
                </a:solidFill>
              </a:rPr>
              <a:t>Uvod  - osnovni pojmovi</a:t>
            </a:r>
            <a:endParaRPr lang="en-US" altLang="en-US" dirty="0">
              <a:solidFill>
                <a:schemeClr val="bg1">
                  <a:lumMod val="50000"/>
                </a:schemeClr>
              </a:solidFill>
              <a:cs typeface="Times New Roman" pitchFamily="18" charset="0"/>
            </a:endParaRPr>
          </a:p>
          <a:p>
            <a:pPr marL="711200" indent="-711200" algn="l">
              <a:spcBef>
                <a:spcPct val="0"/>
              </a:spcBef>
              <a:buClrTx/>
              <a:buFont typeface="Times New Roman" pitchFamily="18" charset="0"/>
              <a:buAutoNum type="arabicPeriod"/>
              <a:defRPr/>
            </a:pPr>
            <a:r>
              <a:rPr lang="en-GB" altLang="en-US" dirty="0" err="1">
                <a:solidFill>
                  <a:schemeClr val="bg1">
                    <a:lumMod val="50000"/>
                  </a:schemeClr>
                </a:solidFill>
              </a:rPr>
              <a:t>Stilovi</a:t>
            </a:r>
            <a:r>
              <a:rPr lang="en-GB" alt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altLang="en-US" dirty="0" err="1">
                <a:solidFill>
                  <a:schemeClr val="bg1">
                    <a:lumMod val="50000"/>
                  </a:schemeClr>
                </a:solidFill>
              </a:rPr>
              <a:t>projektovanja</a:t>
            </a:r>
            <a:r>
              <a:rPr lang="en-GB" alt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altLang="en-US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GB" alt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altLang="en-US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x-none" altLang="en-US" dirty="0">
                <a:solidFill>
                  <a:schemeClr val="bg1">
                    <a:lumMod val="50000"/>
                  </a:schemeClr>
                </a:solidFill>
              </a:rPr>
              <a:t>z</a:t>
            </a:r>
            <a:r>
              <a:rPr lang="en-GB" altLang="en-US" dirty="0" err="1">
                <a:solidFill>
                  <a:schemeClr val="bg1">
                    <a:lumMod val="50000"/>
                  </a:schemeClr>
                </a:solidFill>
              </a:rPr>
              <a:t>rade</a:t>
            </a:r>
            <a:r>
              <a:rPr lang="x-none" altLang="en-US" dirty="0">
                <a:solidFill>
                  <a:schemeClr val="bg1">
                    <a:lumMod val="50000"/>
                  </a:schemeClr>
                </a:solidFill>
              </a:rPr>
              <a:t> prototipova</a:t>
            </a:r>
            <a:r>
              <a:rPr lang="en-GB" alt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en-US" alt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711200" indent="-711200" algn="l">
              <a:spcBef>
                <a:spcPct val="0"/>
              </a:spcBef>
              <a:buClrTx/>
              <a:buFont typeface="Times New Roman" pitchFamily="18" charset="0"/>
              <a:buAutoNum type="arabicPeriod"/>
              <a:defRPr/>
            </a:pPr>
            <a:r>
              <a:rPr lang="en-US" altLang="en-US" dirty="0" err="1">
                <a:cs typeface="Times New Roman" pitchFamily="18" charset="0"/>
              </a:rPr>
              <a:t>Projektovanje</a:t>
            </a:r>
            <a:r>
              <a:rPr lang="en-US" altLang="en-US" dirty="0">
                <a:cs typeface="Times New Roman" pitchFamily="18" charset="0"/>
              </a:rPr>
              <a:t> </a:t>
            </a:r>
            <a:r>
              <a:rPr lang="en-US" altLang="en-US" dirty="0" err="1">
                <a:cs typeface="Times New Roman" pitchFamily="18" charset="0"/>
              </a:rPr>
              <a:t>analognih</a:t>
            </a:r>
            <a:r>
              <a:rPr lang="en-US" altLang="en-US" dirty="0">
                <a:cs typeface="Times New Roman" pitchFamily="18" charset="0"/>
              </a:rPr>
              <a:t> kola</a:t>
            </a:r>
          </a:p>
          <a:p>
            <a:pPr marL="711200" indent="-711200" algn="l">
              <a:spcBef>
                <a:spcPct val="0"/>
              </a:spcBef>
              <a:buClrTx/>
              <a:buFont typeface="Times New Roman" pitchFamily="18" charset="0"/>
              <a:buAutoNum type="arabicPeriod"/>
              <a:defRPr/>
            </a:pPr>
            <a:r>
              <a:rPr lang="sr-Latn-CS" altLang="en-US" dirty="0"/>
              <a:t>Osnove fizičkog projektovanja (projektovanje štampanih ploča)</a:t>
            </a:r>
            <a:endParaRPr lang="en-US" altLang="en-US" dirty="0"/>
          </a:p>
          <a:p>
            <a:pPr marL="711200" indent="-711200" algn="l">
              <a:spcBef>
                <a:spcPct val="0"/>
              </a:spcBef>
              <a:buClrTx/>
              <a:buFont typeface="+mj-lt"/>
              <a:buAutoNum type="arabicPeriod"/>
              <a:defRPr/>
            </a:pPr>
            <a:r>
              <a:rPr lang="en-US" altLang="en-US" dirty="0" err="1">
                <a:cs typeface="Times New Roman" pitchFamily="18" charset="0"/>
              </a:rPr>
              <a:t>Projektovanje</a:t>
            </a:r>
            <a:r>
              <a:rPr lang="en-US" altLang="en-US" dirty="0">
                <a:cs typeface="Times New Roman" pitchFamily="18" charset="0"/>
              </a:rPr>
              <a:t> </a:t>
            </a:r>
            <a:r>
              <a:rPr lang="en-US" altLang="en-US" dirty="0" err="1">
                <a:cs typeface="Times New Roman" pitchFamily="18" charset="0"/>
              </a:rPr>
              <a:t>digitalnih</a:t>
            </a:r>
            <a:r>
              <a:rPr lang="en-US" altLang="en-US" dirty="0">
                <a:cs typeface="Times New Roman" pitchFamily="18" charset="0"/>
              </a:rPr>
              <a:t> kola </a:t>
            </a:r>
            <a:r>
              <a:rPr lang="x-none" altLang="en-US" dirty="0">
                <a:cs typeface="Times New Roman" pitchFamily="18" charset="0"/>
              </a:rPr>
              <a:t>(vežbe)</a:t>
            </a:r>
            <a:endParaRPr lang="en-US" altLang="en-US" dirty="0">
              <a:cs typeface="Times New Roman" pitchFamily="18" charset="0"/>
            </a:endParaRPr>
          </a:p>
          <a:p>
            <a:pPr marL="711200" indent="-711200" algn="l">
              <a:spcBef>
                <a:spcPct val="0"/>
              </a:spcBef>
              <a:buClrTx/>
              <a:defRPr/>
            </a:pPr>
            <a:endParaRPr lang="en-US" altLang="en-US" dirty="0"/>
          </a:p>
          <a:p>
            <a:pPr marL="711200" indent="-711200" algn="l">
              <a:spcBef>
                <a:spcPct val="0"/>
              </a:spcBef>
              <a:buClrTx/>
              <a:buFontTx/>
              <a:buNone/>
              <a:defRPr/>
            </a:pPr>
            <a:endParaRPr lang="en-US" altLang="en-US" dirty="0"/>
          </a:p>
          <a:p>
            <a:pPr marL="711200" indent="-711200" algn="l">
              <a:spcBef>
                <a:spcPct val="0"/>
              </a:spcBef>
              <a:buClrTx/>
              <a:buFontTx/>
              <a:buNone/>
              <a:defRPr/>
            </a:pPr>
            <a:endParaRPr lang="en-US" altLang="en-US" dirty="0"/>
          </a:p>
        </p:txBody>
      </p:sp>
      <p:graphicFrame>
        <p:nvGraphicFramePr>
          <p:cNvPr id="13318" name="Object 4"/>
          <p:cNvGraphicFramePr>
            <a:graphicFrameLocks noChangeAspect="1"/>
          </p:cNvGraphicFramePr>
          <p:nvPr/>
        </p:nvGraphicFramePr>
        <p:xfrm>
          <a:off x="7010400" y="6049963"/>
          <a:ext cx="609600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r:id="rId4" imgW="778880" imgH="761762" progId="CorelDRAW.Graphic.9">
                  <p:embed/>
                </p:oleObj>
              </mc:Choice>
              <mc:Fallback>
                <p:oleObj r:id="rId4" imgW="778880" imgH="761762" progId="CorelDRAW.Graphic.9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6049963"/>
                        <a:ext cx="609600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1F283AC-405C-429A-B6BB-CA6A1E093AC6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908050"/>
            <a:ext cx="8686800" cy="5416550"/>
          </a:xfrm>
          <a:solidFill>
            <a:srgbClr val="FFFF99"/>
          </a:solidFill>
        </p:spPr>
        <p:txBody>
          <a:bodyPr/>
          <a:lstStyle/>
          <a:p>
            <a:pPr marL="609600" indent="-609600" eaLnBrk="1" hangingPunct="1"/>
            <a:r>
              <a:rPr lang="en-US" altLang="en-US">
                <a:latin typeface="Arial" charset="0"/>
              </a:rPr>
              <a:t>Analiza  elektronskih kola</a:t>
            </a:r>
          </a:p>
          <a:p>
            <a:pPr marL="609600" indent="-609600" algn="l" eaLnBrk="1" hangingPunct="1">
              <a:buFontTx/>
              <a:buAutoNum type="arabicPeriod"/>
            </a:pPr>
            <a:r>
              <a:rPr lang="en-US" altLang="en-US">
                <a:latin typeface="Arial" charset="0"/>
              </a:rPr>
              <a:t>Uvod</a:t>
            </a:r>
          </a:p>
          <a:p>
            <a:pPr marL="609600" indent="-609600" algn="l" eaLnBrk="1" hangingPunct="1">
              <a:buFontTx/>
              <a:buAutoNum type="arabicPeriod"/>
            </a:pPr>
            <a:r>
              <a:rPr lang="sr-Latn-CS" altLang="en-US">
                <a:latin typeface="Arial" charset="0"/>
              </a:rPr>
              <a:t> </a:t>
            </a:r>
            <a:r>
              <a:rPr lang="en-US" altLang="en-US">
                <a:latin typeface="Arial" charset="0"/>
              </a:rPr>
              <a:t>Analiza </a:t>
            </a:r>
            <a:r>
              <a:rPr lang="sr-Latn-CS" altLang="en-US">
                <a:latin typeface="Arial" charset="0"/>
              </a:rPr>
              <a:t>linearnih kola u </a:t>
            </a:r>
            <a:r>
              <a:rPr lang="en-US" altLang="en-US">
                <a:latin typeface="Arial" charset="0"/>
              </a:rPr>
              <a:t>DC</a:t>
            </a:r>
            <a:r>
              <a:rPr lang="sr-Latn-CS" altLang="en-US">
                <a:latin typeface="Arial" charset="0"/>
              </a:rPr>
              <a:t> domenu</a:t>
            </a:r>
            <a:r>
              <a:rPr lang="en-US" altLang="en-US">
                <a:latin typeface="Arial" charset="0"/>
              </a:rPr>
              <a:t> (jednosmerni re</a:t>
            </a:r>
            <a:r>
              <a:rPr lang="sr-Latn-CS" altLang="en-US">
                <a:latin typeface="Arial" charset="0"/>
              </a:rPr>
              <a:t>ž</a:t>
            </a:r>
            <a:r>
              <a:rPr lang="en-US" altLang="en-US">
                <a:latin typeface="Arial" charset="0"/>
              </a:rPr>
              <a:t>im)</a:t>
            </a:r>
            <a:r>
              <a:rPr lang="sr-Latn-CS" altLang="en-US">
                <a:latin typeface="Arial" charset="0"/>
              </a:rPr>
              <a:t> </a:t>
            </a:r>
            <a:endParaRPr lang="en-US" altLang="en-US">
              <a:latin typeface="Arial" charset="0"/>
            </a:endParaRPr>
          </a:p>
          <a:p>
            <a:pPr marL="609600" indent="-609600" algn="l" eaLnBrk="1" hangingPunct="1">
              <a:buFontTx/>
              <a:buAutoNum type="arabicPeriod"/>
            </a:pPr>
            <a:r>
              <a:rPr lang="en-US" altLang="en-US">
                <a:latin typeface="Arial" charset="0"/>
              </a:rPr>
              <a:t>Analiza </a:t>
            </a:r>
            <a:r>
              <a:rPr lang="sr-Latn-CS" altLang="en-US">
                <a:latin typeface="Arial" charset="0"/>
              </a:rPr>
              <a:t>linearnih kola u </a:t>
            </a:r>
            <a:r>
              <a:rPr lang="en-US" altLang="en-US">
                <a:latin typeface="Arial" charset="0"/>
              </a:rPr>
              <a:t>AC</a:t>
            </a:r>
            <a:r>
              <a:rPr lang="sr-Latn-CS" altLang="en-US">
                <a:latin typeface="Arial" charset="0"/>
              </a:rPr>
              <a:t> domenu </a:t>
            </a:r>
            <a:r>
              <a:rPr lang="en-US" altLang="en-US">
                <a:latin typeface="Arial" charset="0"/>
              </a:rPr>
              <a:t>(</a:t>
            </a:r>
            <a:r>
              <a:rPr lang="sr-Latn-CS" altLang="en-US">
                <a:latin typeface="Arial" charset="0"/>
              </a:rPr>
              <a:t>frekvencijski domen)</a:t>
            </a:r>
            <a:endParaRPr lang="en-US" altLang="en-US">
              <a:latin typeface="Arial" charset="0"/>
            </a:endParaRPr>
          </a:p>
          <a:p>
            <a:pPr marL="609600" indent="-609600" algn="l" eaLnBrk="1" hangingPunct="1">
              <a:buFontTx/>
              <a:buAutoNum type="arabicPeriod"/>
            </a:pPr>
            <a:r>
              <a:rPr lang="en-US" altLang="en-US">
                <a:latin typeface="Arial" charset="0"/>
              </a:rPr>
              <a:t>Analiza </a:t>
            </a:r>
            <a:r>
              <a:rPr lang="sr-Latn-CS" altLang="en-US">
                <a:latin typeface="Arial" charset="0"/>
              </a:rPr>
              <a:t>linearnih kola u </a:t>
            </a:r>
            <a:r>
              <a:rPr lang="en-US" altLang="en-US">
                <a:latin typeface="Arial" charset="0"/>
              </a:rPr>
              <a:t>TR </a:t>
            </a:r>
            <a:r>
              <a:rPr lang="sr-Latn-CS" altLang="en-US">
                <a:latin typeface="Arial" charset="0"/>
              </a:rPr>
              <a:t>domenu (vremenski domen)</a:t>
            </a:r>
            <a:endParaRPr lang="en-US" altLang="en-US">
              <a:latin typeface="Arial" charset="0"/>
            </a:endParaRPr>
          </a:p>
          <a:p>
            <a:pPr marL="609600" indent="-609600" algn="l" eaLnBrk="1" hangingPunct="1">
              <a:buFontTx/>
              <a:buAutoNum type="arabicPeriod"/>
            </a:pPr>
            <a:r>
              <a:rPr lang="en-US" altLang="en-US">
                <a:latin typeface="Arial" charset="0"/>
              </a:rPr>
              <a:t>Analiza </a:t>
            </a:r>
            <a:r>
              <a:rPr lang="sr-Latn-CS" altLang="en-US">
                <a:latin typeface="Arial" charset="0"/>
              </a:rPr>
              <a:t>nelinearnih kola u </a:t>
            </a:r>
            <a:r>
              <a:rPr lang="en-US" altLang="en-US">
                <a:latin typeface="Arial" charset="0"/>
              </a:rPr>
              <a:t>DC</a:t>
            </a:r>
            <a:r>
              <a:rPr lang="sr-Latn-CS" altLang="en-US">
                <a:latin typeface="Arial" charset="0"/>
              </a:rPr>
              <a:t> domenu</a:t>
            </a:r>
            <a:endParaRPr lang="en-US" altLang="en-US">
              <a:latin typeface="Arial" charset="0"/>
            </a:endParaRPr>
          </a:p>
          <a:p>
            <a:pPr marL="609600" indent="-609600" algn="l" eaLnBrk="1" hangingPunct="1">
              <a:buFontTx/>
              <a:buAutoNum type="arabicPeriod"/>
            </a:pPr>
            <a:r>
              <a:rPr lang="en-US" altLang="en-US">
                <a:latin typeface="Arial" charset="0"/>
              </a:rPr>
              <a:t>Analiza </a:t>
            </a:r>
            <a:r>
              <a:rPr lang="sr-Latn-CS" altLang="en-US">
                <a:latin typeface="Arial" charset="0"/>
              </a:rPr>
              <a:t>nelinearnih kola u TR domenu</a:t>
            </a:r>
            <a:endParaRPr lang="en-GB" altLang="en-US">
              <a:latin typeface="Arial" charset="0"/>
            </a:endParaRP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762000" indent="-762000" eaLnBrk="1" hangingPunct="1"/>
            <a:r>
              <a:rPr lang="sr-Latn-CS" altLang="en-US" sz="3200"/>
              <a:t>P</a:t>
            </a:r>
            <a:r>
              <a:rPr lang="en-US" altLang="en-US" sz="3200">
                <a:cs typeface="Times New Roman" pitchFamily="18" charset="0"/>
              </a:rPr>
              <a:t>rojektovanj</a:t>
            </a:r>
            <a:r>
              <a:rPr lang="sr-Latn-CS" altLang="en-US" sz="3200"/>
              <a:t>e</a:t>
            </a:r>
            <a:r>
              <a:rPr lang="en-US" altLang="en-US" sz="3200">
                <a:cs typeface="Times New Roman" pitchFamily="18" charset="0"/>
              </a:rPr>
              <a:t> elektronskih kola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DF65EEB-BB09-4D28-8670-93763EDEF197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0"/>
            <a:ext cx="7772400" cy="457200"/>
          </a:xfrm>
        </p:spPr>
        <p:txBody>
          <a:bodyPr/>
          <a:lstStyle/>
          <a:p>
            <a:pPr eaLnBrk="1" hangingPunct="1"/>
            <a:r>
              <a:rPr lang="sr-Latn-CS" altLang="en-US"/>
              <a:t>Analiza kola</a:t>
            </a:r>
            <a:endParaRPr lang="en-GB" alt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6713" y="304800"/>
            <a:ext cx="8382000" cy="6553200"/>
          </a:xfrm>
          <a:solidFill>
            <a:srgbClr val="FFFF99"/>
          </a:solidFill>
        </p:spPr>
        <p:txBody>
          <a:bodyPr/>
          <a:lstStyle/>
          <a:p>
            <a:pPr marL="609600" indent="-609600" eaLnBrk="1" hangingPunct="1"/>
            <a:r>
              <a:rPr lang="sr-Latn-CS" altLang="en-US">
                <a:latin typeface="Arial" charset="0"/>
              </a:rPr>
              <a:t>Tipovi elektronskih  kola</a:t>
            </a:r>
          </a:p>
          <a:p>
            <a:pPr marL="609600" indent="-609600" algn="l" eaLnBrk="1" hangingPunct="1">
              <a:buFontTx/>
              <a:buAutoNum type="arabicPeriod"/>
            </a:pPr>
            <a:r>
              <a:rPr lang="sr-Latn-CS" altLang="en-US">
                <a:latin typeface="Arial" charset="0"/>
              </a:rPr>
              <a:t>Linearna otporna  </a:t>
            </a:r>
          </a:p>
          <a:p>
            <a:pPr marL="609600" indent="-609600" algn="l" eaLnBrk="1" hangingPunct="1">
              <a:buFontTx/>
              <a:buAutoNum type="arabicPeriod"/>
            </a:pPr>
            <a:endParaRPr lang="sr-Latn-CS" altLang="en-US">
              <a:latin typeface="Arial" charset="0"/>
            </a:endParaRPr>
          </a:p>
          <a:p>
            <a:pPr marL="609600" indent="-609600" algn="l" eaLnBrk="1" hangingPunct="1">
              <a:buFontTx/>
              <a:buAutoNum type="arabicPeriod"/>
            </a:pPr>
            <a:endParaRPr lang="sr-Latn-CS" altLang="en-US">
              <a:latin typeface="Arial" charset="0"/>
            </a:endParaRPr>
          </a:p>
          <a:p>
            <a:pPr marL="609600" indent="-609600" algn="l" eaLnBrk="1" hangingPunct="1">
              <a:buFontTx/>
              <a:buAutoNum type="arabicPeriod"/>
            </a:pPr>
            <a:r>
              <a:rPr lang="sr-Latn-CS" altLang="en-US">
                <a:latin typeface="Arial" charset="0"/>
              </a:rPr>
              <a:t>Linearna reaktivna  </a:t>
            </a:r>
          </a:p>
          <a:p>
            <a:pPr marL="609600" indent="-609600" algn="l" eaLnBrk="1" hangingPunct="1">
              <a:buFontTx/>
              <a:buAutoNum type="arabicPeriod"/>
            </a:pPr>
            <a:endParaRPr lang="sr-Latn-CS" altLang="en-US">
              <a:latin typeface="Arial" charset="0"/>
            </a:endParaRPr>
          </a:p>
          <a:p>
            <a:pPr marL="609600" indent="-609600" algn="l" eaLnBrk="1" hangingPunct="1">
              <a:buFontTx/>
              <a:buAutoNum type="arabicPeriod"/>
            </a:pPr>
            <a:endParaRPr lang="sr-Latn-CS" altLang="en-US">
              <a:latin typeface="Arial" charset="0"/>
            </a:endParaRPr>
          </a:p>
          <a:p>
            <a:pPr marL="609600" indent="-609600" algn="l" eaLnBrk="1" hangingPunct="1">
              <a:buFontTx/>
              <a:buAutoNum type="arabicPeriod"/>
            </a:pPr>
            <a:r>
              <a:rPr lang="sr-Latn-CS" altLang="en-US">
                <a:latin typeface="Arial" charset="0"/>
              </a:rPr>
              <a:t>Nelinearna otporna	</a:t>
            </a:r>
          </a:p>
          <a:p>
            <a:pPr marL="609600" indent="-609600" algn="l" eaLnBrk="1" hangingPunct="1">
              <a:buFontTx/>
              <a:buAutoNum type="arabicPeriod"/>
            </a:pPr>
            <a:endParaRPr lang="sr-Latn-CS" altLang="en-US">
              <a:latin typeface="Arial" charset="0"/>
            </a:endParaRPr>
          </a:p>
          <a:p>
            <a:pPr marL="609600" indent="-609600" algn="l" eaLnBrk="1" hangingPunct="1">
              <a:buFontTx/>
              <a:buAutoNum type="arabicPeriod"/>
            </a:pPr>
            <a:endParaRPr lang="sr-Latn-CS" altLang="en-US">
              <a:latin typeface="Arial" charset="0"/>
            </a:endParaRPr>
          </a:p>
          <a:p>
            <a:pPr marL="609600" indent="-609600" algn="l" eaLnBrk="1" hangingPunct="1">
              <a:buFontTx/>
              <a:buAutoNum type="arabicPeriod"/>
            </a:pPr>
            <a:r>
              <a:rPr lang="sr-Latn-CS" altLang="en-US">
                <a:latin typeface="Arial" charset="0"/>
              </a:rPr>
              <a:t>Nelinearna reaktivna</a:t>
            </a:r>
            <a:endParaRPr lang="en-GB" altLang="en-US">
              <a:latin typeface="Arial" charset="0"/>
            </a:endParaRPr>
          </a:p>
        </p:txBody>
      </p:sp>
      <p:pic>
        <p:nvPicPr>
          <p:cNvPr id="727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685800"/>
            <a:ext cx="2290763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71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209800"/>
            <a:ext cx="2327275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71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733800"/>
            <a:ext cx="2166938" cy="132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71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5338763"/>
            <a:ext cx="2327275" cy="120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6" name="Ink 10"/>
          <p:cNvPicPr>
            <a:picLocks noRot="1" noChangeAspect="1" noEditPoints="1" noChangeArrowheads="1" noChangeShapeType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3463" y="3084513"/>
            <a:ext cx="1147762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2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2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2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27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27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72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 autoUpdateAnimBg="0" advAuto="100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95FDC44-A910-4B46-86C4-9D0FC84E748B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76225"/>
            <a:ext cx="7772400" cy="457200"/>
          </a:xfrm>
        </p:spPr>
        <p:txBody>
          <a:bodyPr/>
          <a:lstStyle/>
          <a:p>
            <a:pPr eaLnBrk="1" hangingPunct="1"/>
            <a:r>
              <a:rPr lang="sr-Latn-CS" altLang="en-US"/>
              <a:t>Analiza kola</a:t>
            </a:r>
            <a:endParaRPr lang="en-GB" altLang="en-US"/>
          </a:p>
        </p:txBody>
      </p:sp>
      <p:sp>
        <p:nvSpPr>
          <p:cNvPr id="80899" name="Rectangle 3"/>
          <p:cNvSpPr>
            <a:spLocks noChangeArrowheads="1"/>
          </p:cNvSpPr>
          <p:nvPr/>
        </p:nvSpPr>
        <p:spPr bwMode="auto">
          <a:xfrm>
            <a:off x="228600" y="581025"/>
            <a:ext cx="8763000" cy="59436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sr-Latn-CS" altLang="en-US" sz="2800" b="1">
                <a:latin typeface="Arial" charset="0"/>
              </a:rPr>
              <a:t>Analiza kola</a:t>
            </a:r>
          </a:p>
          <a:p>
            <a:pPr eaLnBrk="1" hangingPunct="1">
              <a:buClrTx/>
              <a:buFontTx/>
              <a:buNone/>
            </a:pPr>
            <a:r>
              <a:rPr lang="sr-Latn-CS" altLang="en-US" sz="2800" b="1">
                <a:latin typeface="Arial" charset="0"/>
              </a:rPr>
              <a:t>Šta podrazumeva?</a:t>
            </a:r>
          </a:p>
          <a:p>
            <a:pPr eaLnBrk="1" hangingPunct="1">
              <a:buClrTx/>
              <a:buFontTx/>
              <a:buNone/>
            </a:pPr>
            <a:r>
              <a:rPr lang="sr-Latn-CS" altLang="en-US" sz="2800" b="1">
                <a:latin typeface="Arial" charset="0"/>
              </a:rPr>
              <a:t>	Odrediti odziv kola kada je poznata pobuda.</a:t>
            </a:r>
          </a:p>
          <a:p>
            <a:pPr eaLnBrk="1" hangingPunct="1">
              <a:buClrTx/>
              <a:buFontTx/>
              <a:buNone/>
            </a:pPr>
            <a:endParaRPr lang="sr-Latn-CS" altLang="en-US" sz="2800" b="1">
              <a:latin typeface="Arial" charset="0"/>
            </a:endParaRPr>
          </a:p>
          <a:p>
            <a:pPr eaLnBrk="1" hangingPunct="1">
              <a:buClrTx/>
              <a:buFontTx/>
              <a:buNone/>
            </a:pPr>
            <a:r>
              <a:rPr lang="sr-Latn-CS" altLang="en-US" sz="2800" b="1">
                <a:latin typeface="Arial" charset="0"/>
              </a:rPr>
              <a:t>Odziv: Nepoznati naponi i struje u kolu</a:t>
            </a:r>
          </a:p>
          <a:p>
            <a:pPr eaLnBrk="1" hangingPunct="1">
              <a:buClrTx/>
              <a:buFontTx/>
              <a:buNone/>
            </a:pPr>
            <a:endParaRPr lang="sr-Latn-CS" altLang="en-US" sz="2800" b="1">
              <a:latin typeface="Arial" charset="0"/>
            </a:endParaRPr>
          </a:p>
          <a:p>
            <a:pPr eaLnBrk="1" hangingPunct="1">
              <a:buClrTx/>
              <a:buFontTx/>
              <a:buNone/>
            </a:pPr>
            <a:r>
              <a:rPr lang="sr-Latn-CS" altLang="en-US" sz="2800" b="1">
                <a:latin typeface="Arial" charset="0"/>
              </a:rPr>
              <a:t>Pobuda: Poznate struje i naponi u kolu</a:t>
            </a:r>
          </a:p>
          <a:p>
            <a:pPr eaLnBrk="1" hangingPunct="1">
              <a:buClrTx/>
              <a:buFontTx/>
              <a:buNone/>
            </a:pPr>
            <a:endParaRPr lang="sr-Latn-CS" altLang="en-US" sz="2800" b="1">
              <a:latin typeface="Arial" charset="0"/>
            </a:endParaRPr>
          </a:p>
          <a:p>
            <a:pPr eaLnBrk="1" hangingPunct="1">
              <a:buClrTx/>
              <a:buFontTx/>
              <a:buNone/>
            </a:pPr>
            <a:r>
              <a:rPr lang="sr-Latn-CS" altLang="en-US" sz="2800" b="1">
                <a:latin typeface="Arial" charset="0"/>
              </a:rPr>
              <a:t>Analiza: </a:t>
            </a:r>
          </a:p>
          <a:p>
            <a:pPr eaLnBrk="1" hangingPunct="1">
              <a:buClrTx/>
              <a:buFontTx/>
              <a:buNone/>
            </a:pPr>
            <a:r>
              <a:rPr lang="sr-Latn-CS" altLang="en-US" sz="2800" b="1">
                <a:latin typeface="Arial" charset="0"/>
              </a:rPr>
              <a:t>	Odrediti nepoznate napone i struje u kolu ako je poznata pobuda i vrednosti elemenata kola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0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0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build="p" autoUpdateAnimBg="0" advAuto="200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3001875-5C71-4995-9043-C2E5D763AE29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49250"/>
            <a:ext cx="7772400" cy="457200"/>
          </a:xfrm>
        </p:spPr>
        <p:txBody>
          <a:bodyPr/>
          <a:lstStyle/>
          <a:p>
            <a:pPr eaLnBrk="1" hangingPunct="1"/>
            <a:r>
              <a:rPr lang="sr-Latn-CS" altLang="en-US"/>
              <a:t>Analiza kola</a:t>
            </a:r>
            <a:endParaRPr lang="en-GB" altLang="en-US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107950" y="333375"/>
            <a:ext cx="8763000" cy="611981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sr-Latn-CS" altLang="en-US" sz="2800" b="1" dirty="0">
                <a:latin typeface="Arial" charset="0"/>
              </a:rPr>
              <a:t>Analiza kola</a:t>
            </a:r>
          </a:p>
          <a:p>
            <a:pPr eaLnBrk="1" hangingPunct="1">
              <a:buClrTx/>
              <a:buFontTx/>
              <a:buNone/>
              <a:defRPr/>
            </a:pPr>
            <a:r>
              <a:rPr lang="sr-Latn-CS" altLang="en-US" sz="2800" b="1" dirty="0">
                <a:latin typeface="Arial" charset="0"/>
              </a:rPr>
              <a:t>Tipovi analize?</a:t>
            </a:r>
          </a:p>
          <a:p>
            <a:pPr eaLnBrk="1" hangingPunct="1">
              <a:buClrTx/>
              <a:buFontTx/>
              <a:buNone/>
              <a:defRPr/>
            </a:pPr>
            <a:r>
              <a:rPr lang="sr-Latn-CS" altLang="en-US" sz="2800" b="1" dirty="0">
                <a:latin typeface="Arial" charset="0"/>
              </a:rPr>
              <a:t>	Zavisno od</a:t>
            </a:r>
            <a:r>
              <a:rPr lang="sr-Latn-CS" altLang="en-US" sz="2800" b="1" dirty="0">
                <a:solidFill>
                  <a:schemeClr val="accent2"/>
                </a:solidFill>
                <a:latin typeface="Arial" charset="0"/>
              </a:rPr>
              <a:t> vrste pobude</a:t>
            </a:r>
            <a:r>
              <a:rPr lang="sr-Latn-CS" altLang="en-US" sz="2800" b="1" dirty="0">
                <a:latin typeface="Arial" charset="0"/>
              </a:rPr>
              <a:t>, </a:t>
            </a:r>
            <a:r>
              <a:rPr lang="en-US" altLang="en-US" sz="2800" b="1" dirty="0" err="1">
                <a:latin typeface="Arial" charset="0"/>
              </a:rPr>
              <a:t>ima</a:t>
            </a:r>
            <a:r>
              <a:rPr lang="en-US" altLang="en-US" sz="2800" b="1" dirty="0">
                <a:latin typeface="Arial" charset="0"/>
              </a:rPr>
              <a:t> </a:t>
            </a:r>
            <a:r>
              <a:rPr lang="en-US" altLang="en-US" sz="2800" b="1" dirty="0" err="1">
                <a:latin typeface="Arial" charset="0"/>
              </a:rPr>
              <a:t>smisla</a:t>
            </a:r>
            <a:r>
              <a:rPr lang="en-US" altLang="en-US" sz="2800" b="1" dirty="0">
                <a:latin typeface="Arial" charset="0"/>
              </a:rPr>
              <a:t> </a:t>
            </a:r>
            <a:r>
              <a:rPr lang="en-US" altLang="en-US" sz="2800" b="1" dirty="0" err="1">
                <a:latin typeface="Arial" charset="0"/>
              </a:rPr>
              <a:t>analizirati</a:t>
            </a:r>
            <a:r>
              <a:rPr lang="en-US" altLang="en-US" sz="2800" b="1" dirty="0">
                <a:latin typeface="Arial" charset="0"/>
              </a:rPr>
              <a:t> </a:t>
            </a:r>
            <a:r>
              <a:rPr lang="sr-Latn-CS" altLang="en-US" sz="2800" b="1" dirty="0">
                <a:latin typeface="Arial" charset="0"/>
              </a:rPr>
              <a:t>ponašanje kola u</a:t>
            </a:r>
          </a:p>
          <a:p>
            <a:pPr eaLnBrk="1" hangingPunct="1">
              <a:buClrTx/>
              <a:buFontTx/>
              <a:buAutoNum type="arabicPeriod"/>
              <a:defRPr/>
            </a:pPr>
            <a:r>
              <a:rPr lang="sr-Latn-CS" altLang="en-US" sz="2800" b="1" dirty="0">
                <a:latin typeface="Arial" charset="0"/>
              </a:rPr>
              <a:t>jednosmernom domenu (određivanje položaja jednosmerne radne tačke kola, statička prenosna karakteristika).</a:t>
            </a:r>
          </a:p>
          <a:p>
            <a:pPr eaLnBrk="1" hangingPunct="1">
              <a:buClrTx/>
              <a:buFontTx/>
              <a:buAutoNum type="arabicPeriod"/>
              <a:defRPr/>
            </a:pPr>
            <a:r>
              <a:rPr lang="sr-Latn-CS" altLang="en-US" sz="2800" b="1" dirty="0">
                <a:latin typeface="Arial" charset="0"/>
              </a:rPr>
              <a:t>frekvencijskom domenu (frekvencijska karakteristika kola – amplitudska, fazna, analiza šuma)</a:t>
            </a:r>
          </a:p>
          <a:p>
            <a:pPr eaLnBrk="1" hangingPunct="1">
              <a:buClrTx/>
              <a:buFontTx/>
              <a:buAutoNum type="arabicPeriod"/>
              <a:defRPr/>
            </a:pPr>
            <a:r>
              <a:rPr lang="sr-Latn-CS" altLang="en-US" sz="2800" b="1" dirty="0">
                <a:latin typeface="Arial" charset="0"/>
              </a:rPr>
              <a:t>vremenskom domenu  (talasni oblik napona/struja na izlazu kola pobuđenog impulsima poznatog talasnog oblika) </a:t>
            </a:r>
          </a:p>
        </p:txBody>
      </p:sp>
      <p:pic>
        <p:nvPicPr>
          <p:cNvPr id="26630" name="Ink 6"/>
          <p:cNvPicPr>
            <a:picLocks noRot="1" noChangeAspect="1" noEditPoints="1" noChangeArrowheads="1" noChangeShapeType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7863" y="2725738"/>
            <a:ext cx="42862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1" name="Ink 7"/>
          <p:cNvPicPr>
            <a:picLocks noRot="1" noChangeAspect="1" noEditPoints="1" noChangeArrowheads="1" noChangeShapeType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1350" y="2847975"/>
            <a:ext cx="41275" cy="3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6BD230C-5F54-44D0-B192-7098E9FA15A2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31788"/>
            <a:ext cx="7772400" cy="457200"/>
          </a:xfrm>
        </p:spPr>
        <p:txBody>
          <a:bodyPr/>
          <a:lstStyle/>
          <a:p>
            <a:pPr eaLnBrk="1" hangingPunct="1"/>
            <a:r>
              <a:rPr lang="sr-Latn-CS" altLang="en-US"/>
              <a:t>Analiza kola</a:t>
            </a:r>
            <a:endParaRPr lang="en-GB" altLang="en-US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73050" y="636588"/>
            <a:ext cx="8763000" cy="6248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sr-Latn-CS" altLang="en-US" sz="2800" b="1" dirty="0">
                <a:latin typeface="Arial" charset="0"/>
              </a:rPr>
              <a:t>Tipovi analize kola</a:t>
            </a:r>
          </a:p>
          <a:p>
            <a:pPr eaLnBrk="1" hangingPunct="1">
              <a:buClrTx/>
              <a:buFontTx/>
              <a:buAutoNum type="arabicPeriod"/>
              <a:defRPr/>
            </a:pPr>
            <a:r>
              <a:rPr lang="sr-Latn-CS" altLang="en-US" sz="2400" b="1" dirty="0">
                <a:latin typeface="Arial" charset="0"/>
              </a:rPr>
              <a:t>Jednosmerni domen </a:t>
            </a:r>
          </a:p>
          <a:p>
            <a:pPr eaLnBrk="1" hangingPunct="1">
              <a:buClrTx/>
              <a:buFontTx/>
              <a:buNone/>
              <a:defRPr/>
            </a:pPr>
            <a:r>
              <a:rPr lang="sr-Latn-CS" altLang="en-US" sz="2400" b="1" dirty="0">
                <a:latin typeface="Arial" charset="0"/>
              </a:rPr>
              <a:t>	(DC analiza)</a:t>
            </a:r>
          </a:p>
          <a:p>
            <a:pPr eaLnBrk="1" hangingPunct="1">
              <a:buClrTx/>
              <a:buFontTx/>
              <a:buAutoNum type="arabicPeriod"/>
              <a:defRPr/>
            </a:pPr>
            <a:endParaRPr lang="sr-Latn-CS" altLang="en-US" sz="2400" b="1" dirty="0">
              <a:latin typeface="Arial" charset="0"/>
            </a:endParaRPr>
          </a:p>
          <a:p>
            <a:pPr eaLnBrk="1" hangingPunct="1">
              <a:buClrTx/>
              <a:buFontTx/>
              <a:buAutoNum type="arabicPeriod" startAt="2"/>
              <a:defRPr/>
            </a:pPr>
            <a:r>
              <a:rPr lang="sr-Latn-CS" altLang="en-US" sz="2400" b="1" dirty="0">
                <a:latin typeface="Arial" charset="0"/>
              </a:rPr>
              <a:t>Frekvencijski domen </a:t>
            </a:r>
          </a:p>
          <a:p>
            <a:pPr eaLnBrk="1" hangingPunct="1">
              <a:buClrTx/>
              <a:buFontTx/>
              <a:buNone/>
              <a:defRPr/>
            </a:pPr>
            <a:r>
              <a:rPr lang="sr-Latn-CS" altLang="en-US" sz="2400" b="1" dirty="0">
                <a:latin typeface="Arial" charset="0"/>
              </a:rPr>
              <a:t>	(AC analiza) </a:t>
            </a:r>
          </a:p>
          <a:p>
            <a:pPr eaLnBrk="1" hangingPunct="1">
              <a:buClrTx/>
              <a:buFontTx/>
              <a:buNone/>
              <a:defRPr/>
            </a:pPr>
            <a:r>
              <a:rPr lang="sr-Latn-CS" altLang="en-US" sz="2400" b="1" dirty="0">
                <a:latin typeface="Arial" charset="0"/>
              </a:rPr>
              <a:t>	rezultat je funkcija frekvencije „</a:t>
            </a:r>
            <a:r>
              <a:rPr lang="sr-Latn-CS" altLang="en-US" sz="2400" b="1" dirty="0">
                <a:latin typeface="Symbol" panose="05050102010706020507" pitchFamily="18" charset="2"/>
              </a:rPr>
              <a:t>w</a:t>
            </a:r>
            <a:r>
              <a:rPr lang="sr-Latn-CS" altLang="en-US" sz="2400" b="1" dirty="0">
                <a:latin typeface="Arial" charset="0"/>
              </a:rPr>
              <a:t>“ ili „f“ </a:t>
            </a:r>
          </a:p>
          <a:p>
            <a:pPr eaLnBrk="1" hangingPunct="1">
              <a:buClrTx/>
              <a:buFontTx/>
              <a:buNone/>
              <a:defRPr/>
            </a:pPr>
            <a:r>
              <a:rPr lang="sr-Latn-CS" altLang="en-US" sz="2400" b="1" dirty="0">
                <a:latin typeface="Arial" charset="0"/>
              </a:rPr>
              <a:t>	menja se frekvencija tokom analize</a:t>
            </a:r>
          </a:p>
          <a:p>
            <a:pPr eaLnBrk="1" hangingPunct="1">
              <a:buClrTx/>
              <a:buFontTx/>
              <a:buAutoNum type="arabicPeriod"/>
              <a:defRPr/>
            </a:pPr>
            <a:endParaRPr lang="sr-Latn-CS" altLang="en-US" sz="2400" b="1" dirty="0">
              <a:latin typeface="Arial" charset="0"/>
            </a:endParaRPr>
          </a:p>
          <a:p>
            <a:pPr eaLnBrk="1" hangingPunct="1">
              <a:buClrTx/>
              <a:buFontTx/>
              <a:buAutoNum type="arabicPeriod" startAt="3"/>
              <a:defRPr/>
            </a:pPr>
            <a:r>
              <a:rPr lang="sr-Latn-CS" altLang="en-US" sz="2400" b="1" dirty="0">
                <a:latin typeface="Arial" charset="0"/>
              </a:rPr>
              <a:t>Vremenski domen </a:t>
            </a:r>
          </a:p>
          <a:p>
            <a:pPr eaLnBrk="1" hangingPunct="1">
              <a:buClrTx/>
              <a:buFontTx/>
              <a:buNone/>
              <a:defRPr/>
            </a:pPr>
            <a:r>
              <a:rPr lang="sr-Latn-CS" altLang="en-US" sz="2400" b="1" dirty="0">
                <a:latin typeface="Arial" charset="0"/>
              </a:rPr>
              <a:t>	(TR analiza)</a:t>
            </a:r>
          </a:p>
          <a:p>
            <a:pPr eaLnBrk="1" hangingPunct="1">
              <a:buClrTx/>
              <a:buFontTx/>
              <a:buNone/>
              <a:defRPr/>
            </a:pPr>
            <a:r>
              <a:rPr lang="sr-Latn-CS" altLang="en-US" sz="2400" b="1" dirty="0">
                <a:latin typeface="Arial" charset="0"/>
              </a:rPr>
              <a:t>	rezultat je funkcija vremena „t“,</a:t>
            </a:r>
          </a:p>
          <a:p>
            <a:pPr eaLnBrk="1" hangingPunct="1">
              <a:buClrTx/>
              <a:buFontTx/>
              <a:buNone/>
              <a:defRPr/>
            </a:pPr>
            <a:r>
              <a:rPr lang="sr-Latn-CS" altLang="en-US" sz="2400" b="1" dirty="0">
                <a:latin typeface="Arial" charset="0"/>
              </a:rPr>
              <a:t>       menja se vreme tokom analize	</a:t>
            </a:r>
            <a:endParaRPr lang="en-GB" altLang="en-US" sz="2400" b="1" dirty="0">
              <a:latin typeface="Arial" charset="0"/>
            </a:endParaRP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4800600" y="838200"/>
            <a:ext cx="4067175" cy="1519238"/>
            <a:chOff x="3024" y="528"/>
            <a:chExt cx="2562" cy="957"/>
          </a:xfrm>
        </p:grpSpPr>
        <p:pic>
          <p:nvPicPr>
            <p:cNvPr id="27666" name="Picture 1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36" y="528"/>
              <a:ext cx="1850" cy="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667" name="Text Box 12"/>
            <p:cNvSpPr txBox="1">
              <a:spLocks noChangeArrowheads="1"/>
            </p:cNvSpPr>
            <p:nvPr/>
          </p:nvSpPr>
          <p:spPr bwMode="auto">
            <a:xfrm>
              <a:off x="3024" y="720"/>
              <a:ext cx="67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sr-Latn-CS" altLang="en-US" sz="2400">
                  <a:solidFill>
                    <a:schemeClr val="accent2"/>
                  </a:solidFill>
                </a:rPr>
                <a:t>I=5mA</a:t>
              </a:r>
              <a:endParaRPr lang="en-US" altLang="en-US" sz="2400">
                <a:solidFill>
                  <a:schemeClr val="accent2"/>
                </a:solidFill>
              </a:endParaRPr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4267200" y="2362200"/>
            <a:ext cx="4613275" cy="1519238"/>
            <a:chOff x="2688" y="1488"/>
            <a:chExt cx="2906" cy="957"/>
          </a:xfrm>
        </p:grpSpPr>
        <p:pic>
          <p:nvPicPr>
            <p:cNvPr id="27664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44" y="1488"/>
              <a:ext cx="1850" cy="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665" name="Text Box 13"/>
            <p:cNvSpPr txBox="1">
              <a:spLocks noChangeArrowheads="1"/>
            </p:cNvSpPr>
            <p:nvPr/>
          </p:nvSpPr>
          <p:spPr bwMode="auto">
            <a:xfrm>
              <a:off x="2688" y="1776"/>
              <a:ext cx="124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sr-Latn-CS" altLang="en-US" sz="2400">
                  <a:solidFill>
                    <a:schemeClr val="accent2"/>
                  </a:solidFill>
                </a:rPr>
                <a:t>i(</a:t>
              </a:r>
              <a:r>
                <a:rPr lang="sr-Latn-CS" altLang="en-US" sz="2400">
                  <a:solidFill>
                    <a:schemeClr val="accent2"/>
                  </a:solidFill>
                  <a:latin typeface="Symbol" pitchFamily="18" charset="2"/>
                </a:rPr>
                <a:t>w</a:t>
              </a:r>
              <a:r>
                <a:rPr lang="sr-Latn-CS" altLang="en-US" sz="2400">
                  <a:solidFill>
                    <a:schemeClr val="accent2"/>
                  </a:solidFill>
                </a:rPr>
                <a:t>)=5</a:t>
              </a:r>
              <a:r>
                <a:rPr lang="sr-Latn-CS" altLang="en-US" sz="2400">
                  <a:solidFill>
                    <a:schemeClr val="accent2"/>
                  </a:solidFill>
                  <a:cs typeface="Times New Roman" pitchFamily="18" charset="0"/>
                </a:rPr>
                <a:t>·</a:t>
              </a:r>
              <a:r>
                <a:rPr lang="sr-Latn-CS" altLang="en-US" sz="2400">
                  <a:solidFill>
                    <a:schemeClr val="accent2"/>
                  </a:solidFill>
                </a:rPr>
                <a:t>10</a:t>
              </a:r>
              <a:r>
                <a:rPr lang="sr-Latn-CS" altLang="en-US" sz="2400" baseline="30000">
                  <a:solidFill>
                    <a:schemeClr val="accent2"/>
                  </a:solidFill>
                </a:rPr>
                <a:t>-3</a:t>
              </a:r>
              <a:r>
                <a:rPr lang="sr-Latn-CS" altLang="en-US" sz="2400">
                  <a:solidFill>
                    <a:schemeClr val="accent2"/>
                  </a:solidFill>
                </a:rPr>
                <a:t>e</a:t>
              </a:r>
              <a:r>
                <a:rPr lang="sr-Latn-CS" altLang="en-US" sz="2400" baseline="30000">
                  <a:solidFill>
                    <a:schemeClr val="accent2"/>
                  </a:solidFill>
                </a:rPr>
                <a:t>j</a:t>
              </a:r>
              <a:r>
                <a:rPr lang="sr-Latn-CS" altLang="en-US" sz="2400" baseline="30000">
                  <a:solidFill>
                    <a:schemeClr val="accent2"/>
                  </a:solidFill>
                  <a:latin typeface="Symbol" pitchFamily="18" charset="2"/>
                </a:rPr>
                <a:t>w</a:t>
              </a:r>
              <a:endParaRPr lang="en-US" altLang="en-US" sz="2400" baseline="30000">
                <a:solidFill>
                  <a:schemeClr val="accent2"/>
                </a:solidFill>
                <a:latin typeface="Symbol" pitchFamily="18" charset="2"/>
              </a:endParaRP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3352800" y="4573588"/>
            <a:ext cx="5527675" cy="1519237"/>
            <a:chOff x="2112" y="2881"/>
            <a:chExt cx="3482" cy="957"/>
          </a:xfrm>
        </p:grpSpPr>
        <p:pic>
          <p:nvPicPr>
            <p:cNvPr id="27662" name="Picture 1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44" y="2881"/>
              <a:ext cx="1850" cy="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663" name="Text Box 14"/>
            <p:cNvSpPr txBox="1">
              <a:spLocks noChangeArrowheads="1"/>
            </p:cNvSpPr>
            <p:nvPr/>
          </p:nvSpPr>
          <p:spPr bwMode="auto">
            <a:xfrm>
              <a:off x="2112" y="3217"/>
              <a:ext cx="187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sr-Latn-CS" altLang="en-US" sz="2400">
                  <a:solidFill>
                    <a:schemeClr val="accent2"/>
                  </a:solidFill>
                </a:rPr>
                <a:t>i(t)=510</a:t>
              </a:r>
              <a:r>
                <a:rPr lang="sr-Latn-CS" altLang="en-US" sz="2400" baseline="30000">
                  <a:solidFill>
                    <a:schemeClr val="accent2"/>
                  </a:solidFill>
                </a:rPr>
                <a:t>-3</a:t>
              </a:r>
              <a:r>
                <a:rPr lang="sr-Latn-CS" altLang="en-US" sz="2400">
                  <a:solidFill>
                    <a:schemeClr val="accent2"/>
                  </a:solidFill>
                </a:rPr>
                <a:t>cos(2</a:t>
              </a:r>
              <a:r>
                <a:rPr lang="sr-Latn-CS" altLang="en-US" sz="2400">
                  <a:solidFill>
                    <a:schemeClr val="accent2"/>
                  </a:solidFill>
                  <a:latin typeface="Symbol" pitchFamily="18" charset="2"/>
                </a:rPr>
                <a:t>p</a:t>
              </a:r>
              <a:r>
                <a:rPr lang="sr-Latn-CS" altLang="en-US" sz="2400">
                  <a:solidFill>
                    <a:schemeClr val="accent2"/>
                  </a:solidFill>
                </a:rPr>
                <a:t>ft+</a:t>
              </a:r>
              <a:r>
                <a:rPr lang="sr-Latn-CS" altLang="en-US" sz="2400">
                  <a:solidFill>
                    <a:schemeClr val="accent2"/>
                  </a:solidFill>
                  <a:latin typeface="Symbol" pitchFamily="18" charset="2"/>
                </a:rPr>
                <a:t>j</a:t>
              </a:r>
              <a:r>
                <a:rPr lang="sr-Latn-CS" altLang="en-US" sz="2400">
                  <a:solidFill>
                    <a:schemeClr val="accent2"/>
                  </a:solidFill>
                </a:rPr>
                <a:t>)</a:t>
              </a:r>
              <a:endParaRPr lang="en-US" altLang="en-US" sz="2400" baseline="30000">
                <a:solidFill>
                  <a:schemeClr val="accent2"/>
                </a:solidFill>
                <a:latin typeface="Symbol" pitchFamily="18" charset="2"/>
              </a:endParaRPr>
            </a:p>
          </p:txBody>
        </p:sp>
      </p:grpSp>
      <p:sp>
        <p:nvSpPr>
          <p:cNvPr id="5" name="Rounded Rectangle 4"/>
          <p:cNvSpPr>
            <a:spLocks noChangeArrowheads="1"/>
          </p:cNvSpPr>
          <p:nvPr/>
        </p:nvSpPr>
        <p:spPr bwMode="auto">
          <a:xfrm>
            <a:off x="4800600" y="1052513"/>
            <a:ext cx="1858963" cy="701675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 typeface="Wingdings" pitchFamily="2" charset="2"/>
              <a:buNone/>
            </a:pPr>
            <a:endParaRPr lang="en-US" altLang="en-US" sz="2800">
              <a:cs typeface="Times New Roman" pitchFamily="18" charset="0"/>
            </a:endParaRPr>
          </a:p>
        </p:txBody>
      </p:sp>
      <p:sp>
        <p:nvSpPr>
          <p:cNvPr id="17" name="Rounded Rectangle 16"/>
          <p:cNvSpPr>
            <a:spLocks noChangeArrowheads="1"/>
          </p:cNvSpPr>
          <p:nvPr/>
        </p:nvSpPr>
        <p:spPr bwMode="auto">
          <a:xfrm>
            <a:off x="4267200" y="2582863"/>
            <a:ext cx="2544763" cy="701675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 typeface="Wingdings" pitchFamily="2" charset="2"/>
              <a:buNone/>
            </a:pPr>
            <a:endParaRPr lang="en-US" altLang="en-US" sz="2800">
              <a:cs typeface="Times New Roman" pitchFamily="18" charset="0"/>
            </a:endParaRPr>
          </a:p>
        </p:txBody>
      </p:sp>
      <p:sp>
        <p:nvSpPr>
          <p:cNvPr id="18" name="Rounded Rectangle 17"/>
          <p:cNvSpPr>
            <a:spLocks noChangeArrowheads="1"/>
          </p:cNvSpPr>
          <p:nvPr/>
        </p:nvSpPr>
        <p:spPr bwMode="auto">
          <a:xfrm>
            <a:off x="3352800" y="4959350"/>
            <a:ext cx="3306763" cy="701675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 typeface="Wingdings" pitchFamily="2" charset="2"/>
              <a:buNone/>
            </a:pPr>
            <a:endParaRPr lang="en-US" altLang="en-US" sz="2800">
              <a:cs typeface="Times New Roman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5441950" y="3122613"/>
            <a:ext cx="576263" cy="45085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 bwMode="auto">
          <a:xfrm flipV="1">
            <a:off x="5334000" y="5445125"/>
            <a:ext cx="317500" cy="431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66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6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6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66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66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662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662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7" grpId="0" animBg="1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F2E1960-5B49-4C87-9FC4-742E29A7EB2D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28613"/>
            <a:ext cx="7772400" cy="457200"/>
          </a:xfrm>
        </p:spPr>
        <p:txBody>
          <a:bodyPr/>
          <a:lstStyle/>
          <a:p>
            <a:pPr eaLnBrk="1" hangingPunct="1"/>
            <a:r>
              <a:rPr lang="sr-Latn-CS" altLang="en-US"/>
              <a:t>Analiza kola</a:t>
            </a:r>
            <a:endParaRPr lang="en-GB" altLang="en-US"/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179388" y="633413"/>
            <a:ext cx="8856662" cy="6324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sr-Latn-CS" altLang="en-US" sz="2800" b="1" dirty="0">
                <a:latin typeface="Arial" charset="0"/>
              </a:rPr>
              <a:t>Analiza kola</a:t>
            </a:r>
          </a:p>
          <a:p>
            <a:pPr eaLnBrk="1" hangingPunct="1">
              <a:buClrTx/>
              <a:buFontTx/>
              <a:buNone/>
              <a:defRPr/>
            </a:pPr>
            <a:r>
              <a:rPr lang="sr-Latn-CS" altLang="en-US" sz="2800" b="1" dirty="0">
                <a:latin typeface="Arial" charset="0"/>
              </a:rPr>
              <a:t>Tipovi analize?</a:t>
            </a:r>
          </a:p>
          <a:p>
            <a:pPr eaLnBrk="1" hangingPunct="1">
              <a:spcBef>
                <a:spcPts val="1200"/>
              </a:spcBef>
              <a:buClrTx/>
              <a:buFontTx/>
              <a:buNone/>
              <a:defRPr/>
            </a:pPr>
            <a:r>
              <a:rPr lang="sr-Latn-CS" altLang="en-US" sz="2800" b="1" dirty="0">
                <a:latin typeface="Arial" charset="0"/>
              </a:rPr>
              <a:t>	</a:t>
            </a:r>
            <a:r>
              <a:rPr lang="sr-Latn-CS" altLang="en-US" sz="2400" b="1" dirty="0">
                <a:latin typeface="Arial" charset="0"/>
              </a:rPr>
              <a:t>Zavisno od </a:t>
            </a:r>
            <a:r>
              <a:rPr lang="sr-Latn-CS" altLang="en-US" sz="2400" b="1" dirty="0">
                <a:solidFill>
                  <a:srgbClr val="0000FF"/>
                </a:solidFill>
                <a:latin typeface="Arial" charset="0"/>
              </a:rPr>
              <a:t>vrste elemenata od kojih se kolo sastoji</a:t>
            </a:r>
            <a:r>
              <a:rPr lang="sr-Latn-CS" altLang="en-US" sz="2400" b="1" dirty="0">
                <a:latin typeface="Arial" charset="0"/>
              </a:rPr>
              <a:t> -&gt; različiti </a:t>
            </a:r>
            <a:r>
              <a:rPr lang="en-US" altLang="en-US" sz="2400" b="1" dirty="0">
                <a:latin typeface="Arial" charset="0"/>
              </a:rPr>
              <a:t>tip </a:t>
            </a:r>
            <a:r>
              <a:rPr lang="en-US" altLang="en-US" sz="2400" b="1" dirty="0" err="1">
                <a:latin typeface="Arial" charset="0"/>
              </a:rPr>
              <a:t>problema</a:t>
            </a:r>
            <a:r>
              <a:rPr lang="sr-Latn-RS" altLang="en-US" sz="2400" b="1" dirty="0">
                <a:latin typeface="Arial" charset="0"/>
              </a:rPr>
              <a:t>, a time </a:t>
            </a:r>
            <a:r>
              <a:rPr lang="en-US" altLang="en-US" sz="2400" b="1" dirty="0" err="1">
                <a:latin typeface="Arial" charset="0"/>
              </a:rPr>
              <a:t>i</a:t>
            </a:r>
            <a:br>
              <a:rPr lang="sr-Latn-RS" altLang="en-US" sz="2400" b="1" dirty="0">
                <a:latin typeface="Arial" charset="0"/>
              </a:rPr>
            </a:br>
            <a:r>
              <a:rPr lang="sr-Latn-RS" altLang="en-US" sz="2400" b="1" dirty="0">
                <a:latin typeface="Arial" charset="0"/>
              </a:rPr>
              <a:t>		   </a:t>
            </a:r>
            <a:r>
              <a:rPr lang="en-US" altLang="en-US" sz="2400" b="1" dirty="0">
                <a:latin typeface="Arial" charset="0"/>
              </a:rPr>
              <a:t> </a:t>
            </a:r>
            <a:r>
              <a:rPr lang="sr-Latn-CS" altLang="en-US" sz="2400" b="1" dirty="0">
                <a:latin typeface="Arial" charset="0"/>
              </a:rPr>
              <a:t>metod</a:t>
            </a:r>
            <a:r>
              <a:rPr lang="en-US" altLang="en-US" sz="2400" b="1" dirty="0">
                <a:latin typeface="Arial" charset="0"/>
              </a:rPr>
              <a:t>a</a:t>
            </a:r>
            <a:r>
              <a:rPr lang="sr-Latn-CS" altLang="en-US" sz="2400" b="1" dirty="0">
                <a:latin typeface="Arial" charset="0"/>
              </a:rPr>
              <a:t> za analizu:</a:t>
            </a:r>
          </a:p>
          <a:p>
            <a:pPr eaLnBrk="1" hangingPunct="1">
              <a:spcBef>
                <a:spcPts val="1200"/>
              </a:spcBef>
              <a:buClrTx/>
              <a:buFontTx/>
              <a:buAutoNum type="arabicPeriod"/>
              <a:defRPr/>
            </a:pPr>
            <a:r>
              <a:rPr lang="sr-Latn-CS" altLang="en-US" sz="2400" b="1" dirty="0">
                <a:latin typeface="Arial" charset="0"/>
              </a:rPr>
              <a:t>Linearna otporna kola (R, linearni generatori, nezavisni i kontrolisani)</a:t>
            </a:r>
          </a:p>
          <a:p>
            <a:pPr eaLnBrk="1" hangingPunct="1">
              <a:spcBef>
                <a:spcPts val="1200"/>
              </a:spcBef>
              <a:buClrTx/>
              <a:buFontTx/>
              <a:buAutoNum type="arabicPeriod"/>
              <a:defRPr/>
            </a:pPr>
            <a:r>
              <a:rPr lang="sr-Latn-CS" altLang="en-US" sz="2400" b="1" dirty="0">
                <a:latin typeface="Arial" charset="0"/>
              </a:rPr>
              <a:t>Linearna reaktivna kola (R, L, C, m, ...)</a:t>
            </a:r>
          </a:p>
          <a:p>
            <a:pPr eaLnBrk="1" hangingPunct="1">
              <a:spcBef>
                <a:spcPts val="1200"/>
              </a:spcBef>
              <a:buClrTx/>
              <a:buFontTx/>
              <a:buAutoNum type="arabicPeriod"/>
              <a:defRPr/>
            </a:pPr>
            <a:r>
              <a:rPr lang="sr-Latn-CS" altLang="en-US" sz="2400" b="1" dirty="0">
                <a:latin typeface="Arial" charset="0"/>
              </a:rPr>
              <a:t>Nelinearna otporna (poluprovodničke komponente, R)</a:t>
            </a:r>
          </a:p>
          <a:p>
            <a:pPr eaLnBrk="1" hangingPunct="1">
              <a:spcBef>
                <a:spcPts val="1200"/>
              </a:spcBef>
              <a:buClrTx/>
              <a:buFontTx/>
              <a:buAutoNum type="arabicPeriod"/>
              <a:defRPr/>
            </a:pPr>
            <a:r>
              <a:rPr lang="sr-Latn-CS" altLang="en-US" sz="2400" b="1" dirty="0">
                <a:latin typeface="Arial" charset="0"/>
              </a:rPr>
              <a:t>Nelinearna reaktivna (poluprovodničke komponente, R, L, C,...)</a:t>
            </a:r>
          </a:p>
          <a:p>
            <a:pPr eaLnBrk="1" hangingPunct="1">
              <a:buClrTx/>
              <a:buFontTx/>
              <a:buAutoNum type="arabicPeriod"/>
              <a:defRPr/>
            </a:pPr>
            <a:endParaRPr lang="sr-Latn-CS" altLang="en-US" sz="2800" b="1" dirty="0">
              <a:latin typeface="Arial" charset="0"/>
            </a:endParaRPr>
          </a:p>
        </p:txBody>
      </p:sp>
      <p:pic>
        <p:nvPicPr>
          <p:cNvPr id="28678" name="Ink 6"/>
          <p:cNvPicPr>
            <a:picLocks noRot="1" noChangeAspect="1" noEditPoints="1" noChangeArrowheads="1" noChangeShapeType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750" y="4035425"/>
            <a:ext cx="41275" cy="5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 build="p" autoUpdateAnimBg="0" advAuto="100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191A31F-D299-4D9C-845C-2DE9F9E23412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339725"/>
            <a:ext cx="7772400" cy="457200"/>
          </a:xfrm>
        </p:spPr>
        <p:txBody>
          <a:bodyPr/>
          <a:lstStyle/>
          <a:p>
            <a:pPr eaLnBrk="1" hangingPunct="1"/>
            <a:r>
              <a:rPr lang="sr-Latn-CS" altLang="en-US"/>
              <a:t>Analiza kola</a:t>
            </a:r>
            <a:endParaRPr lang="en-GB" alt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762000"/>
            <a:ext cx="4572000" cy="5867400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marL="609600" indent="-609600" eaLnBrk="1" hangingPunct="1">
              <a:defRPr/>
            </a:pPr>
            <a:r>
              <a:rPr lang="sr-Latn-CS" altLang="en-US" dirty="0">
                <a:latin typeface="Arial" charset="0"/>
              </a:rPr>
              <a:t>Tipovi elektronskih  kola</a:t>
            </a:r>
          </a:p>
          <a:p>
            <a:pPr marL="609600" indent="-609600" eaLnBrk="1" hangingPunct="1">
              <a:defRPr/>
            </a:pPr>
            <a:endParaRPr lang="sr-Latn-CS" altLang="en-US" dirty="0">
              <a:latin typeface="Arial" charset="0"/>
            </a:endParaRPr>
          </a:p>
          <a:p>
            <a:pPr marL="609600" indent="-609600" algn="l" eaLnBrk="1" hangingPunct="1">
              <a:buFontTx/>
              <a:buAutoNum type="arabicPeriod"/>
              <a:defRPr/>
            </a:pPr>
            <a:r>
              <a:rPr lang="sr-Latn-CS" altLang="en-US" dirty="0">
                <a:latin typeface="Arial" charset="0"/>
              </a:rPr>
              <a:t>Linearna otporna  	R</a:t>
            </a:r>
          </a:p>
          <a:p>
            <a:pPr marL="609600" indent="-609600" algn="l" eaLnBrk="1" hangingPunct="1">
              <a:buFontTx/>
              <a:buAutoNum type="arabicPeriod"/>
              <a:defRPr/>
            </a:pPr>
            <a:r>
              <a:rPr lang="sr-Latn-CS" altLang="en-US" dirty="0">
                <a:latin typeface="Arial" charset="0"/>
              </a:rPr>
              <a:t>Linearna reaktivna      	L, C, m, ...</a:t>
            </a:r>
          </a:p>
          <a:p>
            <a:pPr marL="609600" indent="-609600" algn="l" eaLnBrk="1" hangingPunct="1">
              <a:buFontTx/>
              <a:buAutoNum type="arabicPeriod"/>
              <a:defRPr/>
            </a:pPr>
            <a:r>
              <a:rPr lang="sr-Latn-CS" altLang="en-US" dirty="0">
                <a:latin typeface="Arial" charset="0"/>
              </a:rPr>
              <a:t>Nelinearna otporna dioda, tranzistor, R, ... </a:t>
            </a:r>
          </a:p>
          <a:p>
            <a:pPr marL="609600" indent="-609600" algn="l" eaLnBrk="1" hangingPunct="1">
              <a:buFontTx/>
              <a:buAutoNum type="arabicPeriod"/>
              <a:defRPr/>
            </a:pPr>
            <a:r>
              <a:rPr lang="sr-Latn-CS" altLang="en-US" dirty="0">
                <a:latin typeface="Arial" charset="0"/>
              </a:rPr>
              <a:t>Nelinearna reaktivna dioda, tranzistor, R, L, C,... </a:t>
            </a:r>
            <a:endParaRPr lang="en-GB" altLang="en-US" dirty="0">
              <a:latin typeface="Arial" charset="0"/>
            </a:endParaRPr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4876800" y="762000"/>
            <a:ext cx="4191000" cy="5867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sr-Latn-CS" altLang="en-US" sz="2800" b="1" dirty="0">
                <a:latin typeface="Arial" charset="0"/>
              </a:rPr>
              <a:t>Tipovi analize kola</a:t>
            </a:r>
          </a:p>
          <a:p>
            <a:pPr algn="ctr" eaLnBrk="1" hangingPunct="1">
              <a:buClrTx/>
              <a:buFontTx/>
              <a:buNone/>
              <a:defRPr/>
            </a:pPr>
            <a:endParaRPr lang="sr-Latn-CS" altLang="en-US" sz="2800" b="1" dirty="0">
              <a:latin typeface="Arial" charset="0"/>
            </a:endParaRPr>
          </a:p>
          <a:p>
            <a:pPr eaLnBrk="1" hangingPunct="1">
              <a:buClrTx/>
              <a:buFontTx/>
              <a:buAutoNum type="arabicPeriod"/>
              <a:defRPr/>
            </a:pPr>
            <a:r>
              <a:rPr lang="sr-Latn-CS" altLang="en-US" sz="2800" b="1" dirty="0">
                <a:latin typeface="Arial" charset="0"/>
              </a:rPr>
              <a:t>Jednosmerni domen (DC analiza)</a:t>
            </a:r>
          </a:p>
          <a:p>
            <a:pPr eaLnBrk="1" hangingPunct="1">
              <a:buClrTx/>
              <a:buFontTx/>
              <a:buAutoNum type="arabicPeriod"/>
              <a:defRPr/>
            </a:pPr>
            <a:endParaRPr lang="sr-Latn-CS" altLang="en-US" sz="2800" b="1" dirty="0">
              <a:latin typeface="Arial" charset="0"/>
            </a:endParaRPr>
          </a:p>
          <a:p>
            <a:pPr eaLnBrk="1" hangingPunct="1">
              <a:buClrTx/>
              <a:buFontTx/>
              <a:buAutoNum type="arabicPeriod"/>
              <a:defRPr/>
            </a:pPr>
            <a:r>
              <a:rPr lang="sr-Latn-CS" altLang="en-US" sz="2800" b="1" dirty="0">
                <a:latin typeface="Arial" charset="0"/>
              </a:rPr>
              <a:t>Frekvencijski domen (AC analiza)</a:t>
            </a:r>
          </a:p>
          <a:p>
            <a:pPr eaLnBrk="1" hangingPunct="1">
              <a:buClrTx/>
              <a:buFontTx/>
              <a:buAutoNum type="arabicPeriod"/>
              <a:defRPr/>
            </a:pPr>
            <a:endParaRPr lang="sr-Latn-CS" altLang="en-US" sz="2800" b="1" dirty="0">
              <a:latin typeface="Arial" charset="0"/>
            </a:endParaRPr>
          </a:p>
          <a:p>
            <a:pPr eaLnBrk="1" hangingPunct="1">
              <a:buClrTx/>
              <a:buFontTx/>
              <a:buAutoNum type="arabicPeriod"/>
              <a:defRPr/>
            </a:pPr>
            <a:r>
              <a:rPr lang="sr-Latn-CS" altLang="en-US" sz="2800" b="1" dirty="0">
                <a:latin typeface="Arial" charset="0"/>
              </a:rPr>
              <a:t>Vremenski domen (TR analiza)</a:t>
            </a:r>
            <a:endParaRPr lang="en-GB" altLang="en-US" sz="28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3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37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 autoUpdateAnimBg="0"/>
      <p:bldP spid="73732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1F72A9E-302F-4BF0-A24D-469F2BF8EBD2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04800"/>
            <a:ext cx="7772400" cy="457200"/>
          </a:xfrm>
        </p:spPr>
        <p:txBody>
          <a:bodyPr/>
          <a:lstStyle/>
          <a:p>
            <a:pPr eaLnBrk="1" hangingPunct="1"/>
            <a:r>
              <a:rPr lang="sr-Latn-CS" altLang="en-US"/>
              <a:t>Analiza kola</a:t>
            </a:r>
            <a:endParaRPr lang="en-GB" altLang="en-US"/>
          </a:p>
        </p:txBody>
      </p:sp>
      <p:sp>
        <p:nvSpPr>
          <p:cNvPr id="29700" name="Rectangle 5"/>
          <p:cNvSpPr>
            <a:spLocks noChangeArrowheads="1"/>
          </p:cNvSpPr>
          <p:nvPr/>
        </p:nvSpPr>
        <p:spPr bwMode="auto">
          <a:xfrm>
            <a:off x="914400" y="812800"/>
            <a:ext cx="6934200" cy="1752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altLang="en-US" sz="2400" dirty="0" err="1">
                <a:latin typeface="Verdana" pitchFamily="34" charset="0"/>
              </a:rPr>
              <a:t>Pona</a:t>
            </a:r>
            <a:r>
              <a:rPr lang="sr-Latn-CS" altLang="en-US" sz="2400" dirty="0">
                <a:latin typeface="Verdana" pitchFamily="34" charset="0"/>
              </a:rPr>
              <a:t>š</a:t>
            </a:r>
            <a:r>
              <a:rPr lang="en-US" altLang="en-US" sz="2400" dirty="0" err="1">
                <a:latin typeface="Verdana" pitchFamily="34" charset="0"/>
              </a:rPr>
              <a:t>anje</a:t>
            </a:r>
            <a:r>
              <a:rPr lang="en-US" altLang="en-US" sz="2400" dirty="0">
                <a:latin typeface="Verdana" pitchFamily="34" charset="0"/>
              </a:rPr>
              <a:t> </a:t>
            </a:r>
            <a:r>
              <a:rPr lang="sr-Latn-CS" altLang="en-US" sz="2400" b="1" dirty="0">
                <a:latin typeface="Verdana" pitchFamily="34" charset="0"/>
              </a:rPr>
              <a:t>linearnih otpornih kola</a:t>
            </a:r>
            <a:r>
              <a:rPr lang="en-US" altLang="en-US" sz="2400" b="1" dirty="0">
                <a:latin typeface="Verdana" pitchFamily="34" charset="0"/>
              </a:rPr>
              <a:t> </a:t>
            </a:r>
            <a:r>
              <a:rPr lang="sr-Latn-CS" altLang="en-US" sz="2400" dirty="0">
                <a:latin typeface="Verdana" pitchFamily="34" charset="0"/>
              </a:rPr>
              <a:t>u </a:t>
            </a:r>
            <a:r>
              <a:rPr lang="sr-Latn-CS" altLang="en-US" sz="2400" b="1" dirty="0">
                <a:latin typeface="Verdana" pitchFamily="34" charset="0"/>
              </a:rPr>
              <a:t>jednosmernom domenu </a:t>
            </a:r>
            <a:r>
              <a:rPr lang="sr-Latn-CS" altLang="en-US" sz="2400" dirty="0">
                <a:latin typeface="Verdana" pitchFamily="34" charset="0"/>
              </a:rPr>
              <a:t>opisuje se sistemom linearnih algebarskih jednačina </a:t>
            </a:r>
            <a:endParaRPr lang="sr-Latn-CS" altLang="en-US" sz="2800" dirty="0">
              <a:latin typeface="Verdana" pitchFamily="34" charset="0"/>
            </a:endParaRPr>
          </a:p>
        </p:txBody>
      </p:sp>
      <p:sp>
        <p:nvSpPr>
          <p:cNvPr id="1030" name="Rectangle 4"/>
          <p:cNvSpPr>
            <a:spLocks noChangeArrowheads="1"/>
          </p:cNvSpPr>
          <p:nvPr/>
        </p:nvSpPr>
        <p:spPr bwMode="auto">
          <a:xfrm>
            <a:off x="4724400" y="4692650"/>
            <a:ext cx="4267200" cy="1905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sr-Latn-CS" altLang="en-US" sz="2800" b="1" dirty="0">
                <a:latin typeface="Arial" charset="0"/>
              </a:rPr>
              <a:t>Matematički model</a:t>
            </a:r>
          </a:p>
          <a:p>
            <a:pPr algn="ctr" eaLnBrk="1" hangingPunct="1">
              <a:buClrTx/>
              <a:buFontTx/>
              <a:buNone/>
              <a:defRPr/>
            </a:pPr>
            <a:r>
              <a:rPr lang="sr-Latn-CS" altLang="en-US" sz="2800" b="1" dirty="0">
                <a:latin typeface="Arial" charset="0"/>
              </a:rPr>
              <a:t>1. Linearne algebarske jednačine</a:t>
            </a:r>
          </a:p>
          <a:p>
            <a:pPr eaLnBrk="1" hangingPunct="1">
              <a:buClrTx/>
              <a:buFontTx/>
              <a:buAutoNum type="arabicPeriod"/>
              <a:defRPr/>
            </a:pPr>
            <a:endParaRPr lang="en-GB" altLang="en-US" sz="2800" b="1" dirty="0">
              <a:latin typeface="Arial" charset="0"/>
            </a:endParaRPr>
          </a:p>
        </p:txBody>
      </p:sp>
      <p:graphicFrame>
        <p:nvGraphicFramePr>
          <p:cNvPr id="67592" name="Object 8"/>
          <p:cNvGraphicFramePr>
            <a:graphicFrameLocks noChangeAspect="1"/>
          </p:cNvGraphicFramePr>
          <p:nvPr/>
        </p:nvGraphicFramePr>
        <p:xfrm>
          <a:off x="5059363" y="2940050"/>
          <a:ext cx="2198687" cy="1350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2" name="Equation" r:id="rId4" imgW="1447800" imgH="889000" progId="Equation.3">
                  <p:embed/>
                </p:oleObj>
              </mc:Choice>
              <mc:Fallback>
                <p:oleObj name="Equation" r:id="rId4" imgW="1447800" imgH="8890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9363" y="2940050"/>
                        <a:ext cx="2198687" cy="1350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838200" y="2573338"/>
            <a:ext cx="3657600" cy="1966912"/>
            <a:chOff x="528" y="1449"/>
            <a:chExt cx="2304" cy="1239"/>
          </a:xfrm>
        </p:grpSpPr>
        <p:grpSp>
          <p:nvGrpSpPr>
            <p:cNvPr id="30731" name="Group 22"/>
            <p:cNvGrpSpPr>
              <a:grpSpLocks/>
            </p:cNvGrpSpPr>
            <p:nvPr/>
          </p:nvGrpSpPr>
          <p:grpSpPr bwMode="auto">
            <a:xfrm>
              <a:off x="2400" y="1776"/>
              <a:ext cx="432" cy="624"/>
              <a:chOff x="2400" y="1680"/>
              <a:chExt cx="384" cy="528"/>
            </a:xfrm>
          </p:grpSpPr>
          <p:sp>
            <p:nvSpPr>
              <p:cNvPr id="30744" name="Text Box 15"/>
              <p:cNvSpPr txBox="1">
                <a:spLocks noChangeArrowheads="1"/>
              </p:cNvSpPr>
              <p:nvPr/>
            </p:nvSpPr>
            <p:spPr bwMode="auto">
              <a:xfrm>
                <a:off x="2400" y="1824"/>
                <a:ext cx="384" cy="1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sr-Latn-CS" altLang="en-US" sz="1800" b="1"/>
                  <a:t>V</a:t>
                </a:r>
                <a:r>
                  <a:rPr lang="sr-Latn-CS" altLang="en-US" sz="1800" b="1" baseline="-25000"/>
                  <a:t>2</a:t>
                </a:r>
                <a:endParaRPr lang="en-US" altLang="en-US" sz="1800" b="1" baseline="-25000"/>
              </a:p>
            </p:txBody>
          </p:sp>
          <p:sp>
            <p:nvSpPr>
              <p:cNvPr id="30745" name="Line 17"/>
              <p:cNvSpPr>
                <a:spLocks noChangeShapeType="1"/>
              </p:cNvSpPr>
              <p:nvPr/>
            </p:nvSpPr>
            <p:spPr bwMode="auto">
              <a:xfrm flipV="1">
                <a:off x="2400" y="1680"/>
                <a:ext cx="0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0732" name="Group 23"/>
            <p:cNvGrpSpPr>
              <a:grpSpLocks/>
            </p:cNvGrpSpPr>
            <p:nvPr/>
          </p:nvGrpSpPr>
          <p:grpSpPr bwMode="auto">
            <a:xfrm>
              <a:off x="528" y="1449"/>
              <a:ext cx="1875" cy="1239"/>
              <a:chOff x="768" y="1449"/>
              <a:chExt cx="1635" cy="957"/>
            </a:xfrm>
          </p:grpSpPr>
          <p:pic>
            <p:nvPicPr>
              <p:cNvPr id="30733" name="Picture 7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0" y="1536"/>
                <a:ext cx="1443" cy="8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30734" name="Group 19"/>
              <p:cNvGrpSpPr>
                <a:grpSpLocks/>
              </p:cNvGrpSpPr>
              <p:nvPr/>
            </p:nvGrpSpPr>
            <p:grpSpPr bwMode="auto">
              <a:xfrm>
                <a:off x="993" y="1449"/>
                <a:ext cx="207" cy="216"/>
                <a:chOff x="993" y="1449"/>
                <a:chExt cx="207" cy="216"/>
              </a:xfrm>
            </p:grpSpPr>
            <p:sp>
              <p:nvSpPr>
                <p:cNvPr id="30742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993" y="1449"/>
                  <a:ext cx="195" cy="17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sr-Latn-CS" altLang="en-US" sz="1800" b="1"/>
                    <a:t> 1</a:t>
                  </a:r>
                  <a:endParaRPr lang="en-US" altLang="en-US" sz="1800" b="1"/>
                </a:p>
              </p:txBody>
            </p:sp>
            <p:sp>
              <p:nvSpPr>
                <p:cNvPr id="30743" name="Oval 10"/>
                <p:cNvSpPr>
                  <a:spLocks noChangeArrowheads="1"/>
                </p:cNvSpPr>
                <p:nvPr/>
              </p:nvSpPr>
              <p:spPr bwMode="auto">
                <a:xfrm>
                  <a:off x="1008" y="1473"/>
                  <a:ext cx="192" cy="192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</p:grpSp>
          <p:grpSp>
            <p:nvGrpSpPr>
              <p:cNvPr id="30735" name="Group 20"/>
              <p:cNvGrpSpPr>
                <a:grpSpLocks/>
              </p:cNvGrpSpPr>
              <p:nvPr/>
            </p:nvGrpSpPr>
            <p:grpSpPr bwMode="auto">
              <a:xfrm>
                <a:off x="1857" y="1464"/>
                <a:ext cx="207" cy="216"/>
                <a:chOff x="1857" y="1464"/>
                <a:chExt cx="207" cy="216"/>
              </a:xfrm>
            </p:grpSpPr>
            <p:sp>
              <p:nvSpPr>
                <p:cNvPr id="30740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1857" y="1464"/>
                  <a:ext cx="195" cy="17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sr-Latn-CS" altLang="en-US" sz="1800" b="1"/>
                    <a:t> 2</a:t>
                  </a:r>
                  <a:endParaRPr lang="en-US" altLang="en-US" sz="1800" b="1"/>
                </a:p>
              </p:txBody>
            </p:sp>
            <p:sp>
              <p:nvSpPr>
                <p:cNvPr id="30741" name="Oval 13"/>
                <p:cNvSpPr>
                  <a:spLocks noChangeArrowheads="1"/>
                </p:cNvSpPr>
                <p:nvPr/>
              </p:nvSpPr>
              <p:spPr bwMode="auto">
                <a:xfrm>
                  <a:off x="1872" y="1488"/>
                  <a:ext cx="192" cy="192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</p:grpSp>
          <p:grpSp>
            <p:nvGrpSpPr>
              <p:cNvPr id="30736" name="Group 21"/>
              <p:cNvGrpSpPr>
                <a:grpSpLocks/>
              </p:cNvGrpSpPr>
              <p:nvPr/>
            </p:nvGrpSpPr>
            <p:grpSpPr bwMode="auto">
              <a:xfrm>
                <a:off x="1248" y="1680"/>
                <a:ext cx="432" cy="480"/>
                <a:chOff x="1248" y="1680"/>
                <a:chExt cx="432" cy="480"/>
              </a:xfrm>
            </p:grpSpPr>
            <p:sp>
              <p:nvSpPr>
                <p:cNvPr id="30738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1296" y="1824"/>
                  <a:ext cx="384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ClrTx/>
                    <a:buFontTx/>
                    <a:buNone/>
                  </a:pPr>
                  <a:r>
                    <a:rPr lang="sr-Latn-CS" altLang="en-US" sz="1800" b="1"/>
                    <a:t>V</a:t>
                  </a:r>
                  <a:r>
                    <a:rPr lang="sr-Latn-CS" altLang="en-US" sz="1800" b="1" baseline="-25000"/>
                    <a:t>1</a:t>
                  </a:r>
                  <a:endParaRPr lang="en-US" altLang="en-US" sz="1800" b="1" baseline="-25000"/>
                </a:p>
              </p:txBody>
            </p:sp>
            <p:sp>
              <p:nvSpPr>
                <p:cNvPr id="30739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1248" y="1680"/>
                  <a:ext cx="0" cy="48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0737" name="Text Box 18"/>
              <p:cNvSpPr txBox="1">
                <a:spLocks noChangeArrowheads="1"/>
              </p:cNvSpPr>
              <p:nvPr/>
            </p:nvSpPr>
            <p:spPr bwMode="auto">
              <a:xfrm>
                <a:off x="768" y="1824"/>
                <a:ext cx="144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sr-Latn-CS" altLang="en-US" sz="1800" b="1">
                    <a:solidFill>
                      <a:schemeClr val="accent2"/>
                    </a:solidFill>
                  </a:rPr>
                  <a:t>I</a:t>
                </a:r>
                <a:endParaRPr lang="en-US" altLang="en-US" sz="1800" b="1">
                  <a:solidFill>
                    <a:schemeClr val="accent2"/>
                  </a:solidFill>
                </a:endParaRPr>
              </a:p>
            </p:txBody>
          </p:sp>
        </p:grpSp>
      </p:grpSp>
      <p:sp>
        <p:nvSpPr>
          <p:cNvPr id="67614" name="Oval 30"/>
          <p:cNvSpPr>
            <a:spLocks noChangeArrowheads="1"/>
          </p:cNvSpPr>
          <p:nvPr/>
        </p:nvSpPr>
        <p:spPr bwMode="auto">
          <a:xfrm>
            <a:off x="609600" y="3092450"/>
            <a:ext cx="1143000" cy="838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1033" name="Rectangle 31"/>
          <p:cNvSpPr>
            <a:spLocks noChangeArrowheads="1"/>
          </p:cNvSpPr>
          <p:nvPr/>
        </p:nvSpPr>
        <p:spPr bwMode="auto">
          <a:xfrm>
            <a:off x="228600" y="4692650"/>
            <a:ext cx="4267200" cy="1905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sr-Latn-CS" altLang="en-US" sz="2800" b="1" dirty="0">
                <a:latin typeface="Arial" charset="0"/>
              </a:rPr>
              <a:t>Tip kola i analize</a:t>
            </a:r>
          </a:p>
          <a:p>
            <a:pPr eaLnBrk="1" hangingPunct="1">
              <a:buClrTx/>
              <a:buFontTx/>
              <a:buNone/>
              <a:defRPr/>
            </a:pPr>
            <a:r>
              <a:rPr lang="sr-Latn-CS" altLang="en-US" sz="2800" b="1" dirty="0">
                <a:latin typeface="Arial" charset="0"/>
              </a:rPr>
              <a:t>1. Linearna otporna kola u DC domenu</a:t>
            </a:r>
          </a:p>
          <a:p>
            <a:pPr eaLnBrk="1" hangingPunct="1">
              <a:buClrTx/>
              <a:buFontTx/>
              <a:buAutoNum type="arabicPeriod"/>
              <a:defRPr/>
            </a:pPr>
            <a:endParaRPr lang="en-GB" altLang="en-US" sz="28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7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7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7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0" grpId="0" animBg="1"/>
      <p:bldP spid="67614" grpId="0" animBg="1"/>
      <p:bldP spid="103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DBFD19B-277B-4B68-ABF1-1302674C4E01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7713" y="304800"/>
            <a:ext cx="7772400" cy="457200"/>
          </a:xfrm>
        </p:spPr>
        <p:txBody>
          <a:bodyPr/>
          <a:lstStyle/>
          <a:p>
            <a:pPr eaLnBrk="1" hangingPunct="1"/>
            <a:r>
              <a:rPr lang="sr-Latn-CS" altLang="en-US"/>
              <a:t>Analiza kola</a:t>
            </a:r>
            <a:endParaRPr lang="en-GB" altLang="en-US"/>
          </a:p>
        </p:txBody>
      </p:sp>
      <p:sp>
        <p:nvSpPr>
          <p:cNvPr id="30724" name="Rectangle 3"/>
          <p:cNvSpPr>
            <a:spLocks noChangeArrowheads="1"/>
          </p:cNvSpPr>
          <p:nvPr/>
        </p:nvSpPr>
        <p:spPr bwMode="auto">
          <a:xfrm>
            <a:off x="914400" y="733425"/>
            <a:ext cx="6934200" cy="1752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altLang="en-US" sz="2400" dirty="0" err="1">
                <a:latin typeface="Verdana" pitchFamily="34" charset="0"/>
              </a:rPr>
              <a:t>Pona</a:t>
            </a:r>
            <a:r>
              <a:rPr lang="sr-Latn-CS" altLang="en-US" sz="2400" dirty="0">
                <a:latin typeface="Verdana" pitchFamily="34" charset="0"/>
              </a:rPr>
              <a:t>š</a:t>
            </a:r>
            <a:r>
              <a:rPr lang="en-US" altLang="en-US" sz="2400" dirty="0" err="1">
                <a:latin typeface="Verdana" pitchFamily="34" charset="0"/>
              </a:rPr>
              <a:t>anje</a:t>
            </a:r>
            <a:r>
              <a:rPr lang="en-US" altLang="en-US" sz="2400" dirty="0">
                <a:latin typeface="Verdana" pitchFamily="34" charset="0"/>
              </a:rPr>
              <a:t> </a:t>
            </a:r>
            <a:r>
              <a:rPr lang="sr-Latn-CS" altLang="en-US" sz="2400" b="1" dirty="0">
                <a:latin typeface="Verdana" pitchFamily="34" charset="0"/>
              </a:rPr>
              <a:t>linearnih otpornih kola</a:t>
            </a:r>
            <a:r>
              <a:rPr lang="en-US" altLang="en-US" sz="2400" b="1" dirty="0">
                <a:latin typeface="Verdana" pitchFamily="34" charset="0"/>
              </a:rPr>
              <a:t> </a:t>
            </a:r>
            <a:r>
              <a:rPr lang="sr-Latn-CS" altLang="en-US" sz="2400" dirty="0">
                <a:latin typeface="Verdana" pitchFamily="34" charset="0"/>
              </a:rPr>
              <a:t>u </a:t>
            </a:r>
            <a:r>
              <a:rPr lang="sr-Latn-CS" altLang="en-US" sz="2400" b="1" dirty="0">
                <a:latin typeface="Verdana" pitchFamily="34" charset="0"/>
              </a:rPr>
              <a:t>jednosmernom domenu </a:t>
            </a:r>
            <a:r>
              <a:rPr lang="sr-Latn-CS" altLang="en-US" sz="2400" dirty="0">
                <a:latin typeface="Verdana" pitchFamily="34" charset="0"/>
              </a:rPr>
              <a:t>opisuje se sistemom linearnih algebarskih jednačina </a:t>
            </a:r>
            <a:endParaRPr lang="sr-Latn-CS" altLang="en-US" sz="2800" dirty="0">
              <a:latin typeface="Verdana" pitchFamily="34" charset="0"/>
            </a:endParaRPr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/>
        </p:nvGraphicFramePr>
        <p:xfrm>
          <a:off x="4972050" y="2828925"/>
          <a:ext cx="3181350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0" name="Equation" r:id="rId4" imgW="2095500" imgH="939800" progId="Equation.3">
                  <p:embed/>
                </p:oleObj>
              </mc:Choice>
              <mc:Fallback>
                <p:oleObj name="Equation" r:id="rId4" imgW="2095500" imgH="939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2050" y="2828925"/>
                        <a:ext cx="3181350" cy="142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750" name="Group 6"/>
          <p:cNvGrpSpPr>
            <a:grpSpLocks/>
          </p:cNvGrpSpPr>
          <p:nvPr/>
        </p:nvGrpSpPr>
        <p:grpSpPr bwMode="auto">
          <a:xfrm>
            <a:off x="838200" y="2500313"/>
            <a:ext cx="3657600" cy="1966912"/>
            <a:chOff x="528" y="1449"/>
            <a:chExt cx="2304" cy="1239"/>
          </a:xfrm>
        </p:grpSpPr>
        <p:grpSp>
          <p:nvGrpSpPr>
            <p:cNvPr id="31754" name="Group 7"/>
            <p:cNvGrpSpPr>
              <a:grpSpLocks/>
            </p:cNvGrpSpPr>
            <p:nvPr/>
          </p:nvGrpSpPr>
          <p:grpSpPr bwMode="auto">
            <a:xfrm>
              <a:off x="2400" y="1776"/>
              <a:ext cx="432" cy="624"/>
              <a:chOff x="2400" y="1680"/>
              <a:chExt cx="384" cy="528"/>
            </a:xfrm>
          </p:grpSpPr>
          <p:sp>
            <p:nvSpPr>
              <p:cNvPr id="31767" name="Text Box 8"/>
              <p:cNvSpPr txBox="1">
                <a:spLocks noChangeArrowheads="1"/>
              </p:cNvSpPr>
              <p:nvPr/>
            </p:nvSpPr>
            <p:spPr bwMode="auto">
              <a:xfrm>
                <a:off x="2400" y="1824"/>
                <a:ext cx="384" cy="1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sr-Latn-CS" altLang="en-US" sz="1800" b="1"/>
                  <a:t>V</a:t>
                </a:r>
                <a:r>
                  <a:rPr lang="sr-Latn-CS" altLang="en-US" sz="1800" b="1" baseline="-25000"/>
                  <a:t>2</a:t>
                </a:r>
                <a:endParaRPr lang="en-US" altLang="en-US" sz="1800" b="1" baseline="-25000"/>
              </a:p>
            </p:txBody>
          </p:sp>
          <p:sp>
            <p:nvSpPr>
              <p:cNvPr id="31768" name="Line 9"/>
              <p:cNvSpPr>
                <a:spLocks noChangeShapeType="1"/>
              </p:cNvSpPr>
              <p:nvPr/>
            </p:nvSpPr>
            <p:spPr bwMode="auto">
              <a:xfrm flipV="1">
                <a:off x="2400" y="1680"/>
                <a:ext cx="0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755" name="Group 10"/>
            <p:cNvGrpSpPr>
              <a:grpSpLocks/>
            </p:cNvGrpSpPr>
            <p:nvPr/>
          </p:nvGrpSpPr>
          <p:grpSpPr bwMode="auto">
            <a:xfrm>
              <a:off x="528" y="1449"/>
              <a:ext cx="1875" cy="1239"/>
              <a:chOff x="768" y="1449"/>
              <a:chExt cx="1635" cy="957"/>
            </a:xfrm>
          </p:grpSpPr>
          <p:pic>
            <p:nvPicPr>
              <p:cNvPr id="31756" name="Picture 11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0" y="1536"/>
                <a:ext cx="1443" cy="8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31757" name="Group 12"/>
              <p:cNvGrpSpPr>
                <a:grpSpLocks/>
              </p:cNvGrpSpPr>
              <p:nvPr/>
            </p:nvGrpSpPr>
            <p:grpSpPr bwMode="auto">
              <a:xfrm>
                <a:off x="993" y="1449"/>
                <a:ext cx="207" cy="216"/>
                <a:chOff x="993" y="1449"/>
                <a:chExt cx="207" cy="216"/>
              </a:xfrm>
            </p:grpSpPr>
            <p:sp>
              <p:nvSpPr>
                <p:cNvPr id="31765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993" y="1449"/>
                  <a:ext cx="195" cy="17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sr-Latn-CS" altLang="en-US" sz="1800" b="1"/>
                    <a:t> 1</a:t>
                  </a:r>
                  <a:endParaRPr lang="en-US" altLang="en-US" sz="1800" b="1"/>
                </a:p>
              </p:txBody>
            </p:sp>
            <p:sp>
              <p:nvSpPr>
                <p:cNvPr id="31766" name="Oval 14"/>
                <p:cNvSpPr>
                  <a:spLocks noChangeArrowheads="1"/>
                </p:cNvSpPr>
                <p:nvPr/>
              </p:nvSpPr>
              <p:spPr bwMode="auto">
                <a:xfrm>
                  <a:off x="1008" y="1473"/>
                  <a:ext cx="192" cy="192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</p:grpSp>
          <p:grpSp>
            <p:nvGrpSpPr>
              <p:cNvPr id="31758" name="Group 15"/>
              <p:cNvGrpSpPr>
                <a:grpSpLocks/>
              </p:cNvGrpSpPr>
              <p:nvPr/>
            </p:nvGrpSpPr>
            <p:grpSpPr bwMode="auto">
              <a:xfrm>
                <a:off x="1857" y="1464"/>
                <a:ext cx="207" cy="216"/>
                <a:chOff x="1857" y="1464"/>
                <a:chExt cx="207" cy="216"/>
              </a:xfrm>
            </p:grpSpPr>
            <p:sp>
              <p:nvSpPr>
                <p:cNvPr id="31763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1857" y="1464"/>
                  <a:ext cx="195" cy="17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sr-Latn-CS" altLang="en-US" sz="1800" b="1"/>
                    <a:t> 2</a:t>
                  </a:r>
                  <a:endParaRPr lang="en-US" altLang="en-US" sz="1800" b="1"/>
                </a:p>
              </p:txBody>
            </p:sp>
            <p:sp>
              <p:nvSpPr>
                <p:cNvPr id="31764" name="Oval 17"/>
                <p:cNvSpPr>
                  <a:spLocks noChangeArrowheads="1"/>
                </p:cNvSpPr>
                <p:nvPr/>
              </p:nvSpPr>
              <p:spPr bwMode="auto">
                <a:xfrm>
                  <a:off x="1872" y="1488"/>
                  <a:ext cx="192" cy="192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</p:grpSp>
          <p:grpSp>
            <p:nvGrpSpPr>
              <p:cNvPr id="31759" name="Group 18"/>
              <p:cNvGrpSpPr>
                <a:grpSpLocks/>
              </p:cNvGrpSpPr>
              <p:nvPr/>
            </p:nvGrpSpPr>
            <p:grpSpPr bwMode="auto">
              <a:xfrm>
                <a:off x="1248" y="1680"/>
                <a:ext cx="432" cy="480"/>
                <a:chOff x="1248" y="1680"/>
                <a:chExt cx="432" cy="480"/>
              </a:xfrm>
            </p:grpSpPr>
            <p:sp>
              <p:nvSpPr>
                <p:cNvPr id="31761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296" y="1824"/>
                  <a:ext cx="384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ClrTx/>
                    <a:buFontTx/>
                    <a:buNone/>
                  </a:pPr>
                  <a:r>
                    <a:rPr lang="sr-Latn-CS" altLang="en-US" sz="1800" b="1"/>
                    <a:t>V</a:t>
                  </a:r>
                  <a:r>
                    <a:rPr lang="sr-Latn-CS" altLang="en-US" sz="1800" b="1" baseline="-25000"/>
                    <a:t>1</a:t>
                  </a:r>
                  <a:endParaRPr lang="en-US" altLang="en-US" sz="1800" b="1" baseline="-25000"/>
                </a:p>
              </p:txBody>
            </p:sp>
            <p:sp>
              <p:nvSpPr>
                <p:cNvPr id="31762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1248" y="1680"/>
                  <a:ext cx="0" cy="48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1760" name="Text Box 21"/>
              <p:cNvSpPr txBox="1">
                <a:spLocks noChangeArrowheads="1"/>
              </p:cNvSpPr>
              <p:nvPr/>
            </p:nvSpPr>
            <p:spPr bwMode="auto">
              <a:xfrm>
                <a:off x="768" y="1824"/>
                <a:ext cx="144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sr-Latn-CS" altLang="en-US" sz="1800" b="1">
                    <a:solidFill>
                      <a:schemeClr val="accent2"/>
                    </a:solidFill>
                  </a:rPr>
                  <a:t>I</a:t>
                </a:r>
                <a:endParaRPr lang="en-US" altLang="en-US" sz="1800" b="1">
                  <a:solidFill>
                    <a:schemeClr val="accent2"/>
                  </a:solidFill>
                </a:endParaRPr>
              </a:p>
            </p:txBody>
          </p:sp>
        </p:grpSp>
      </p:grpSp>
      <p:sp>
        <p:nvSpPr>
          <p:cNvPr id="30727" name="Rectangle 23"/>
          <p:cNvSpPr>
            <a:spLocks noChangeArrowheads="1"/>
          </p:cNvSpPr>
          <p:nvPr/>
        </p:nvSpPr>
        <p:spPr bwMode="auto">
          <a:xfrm>
            <a:off x="228600" y="4619625"/>
            <a:ext cx="4267200" cy="1905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sr-Latn-CS" altLang="en-US" sz="2800" b="1" dirty="0">
                <a:latin typeface="Arial" charset="0"/>
              </a:rPr>
              <a:t>Tip kola i analize</a:t>
            </a:r>
          </a:p>
          <a:p>
            <a:pPr eaLnBrk="1" hangingPunct="1">
              <a:buClrTx/>
              <a:buFontTx/>
              <a:buNone/>
              <a:defRPr/>
            </a:pPr>
            <a:r>
              <a:rPr lang="sr-Latn-CS" altLang="en-US" sz="2800" b="1" dirty="0">
                <a:latin typeface="Arial" charset="0"/>
              </a:rPr>
              <a:t>1. Linearna otporna kola u DC domenu</a:t>
            </a:r>
          </a:p>
          <a:p>
            <a:pPr eaLnBrk="1" hangingPunct="1">
              <a:buClrTx/>
              <a:buFontTx/>
              <a:buAutoNum type="arabicPeriod"/>
              <a:defRPr/>
            </a:pPr>
            <a:endParaRPr lang="en-GB" altLang="en-US" sz="2800" b="1" dirty="0">
              <a:latin typeface="Arial" charset="0"/>
            </a:endParaRPr>
          </a:p>
        </p:txBody>
      </p:sp>
      <p:sp>
        <p:nvSpPr>
          <p:cNvPr id="30729" name="Rectangle 4"/>
          <p:cNvSpPr>
            <a:spLocks noChangeArrowheads="1"/>
          </p:cNvSpPr>
          <p:nvPr/>
        </p:nvSpPr>
        <p:spPr bwMode="auto">
          <a:xfrm>
            <a:off x="4724400" y="4619625"/>
            <a:ext cx="4267200" cy="1905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sr-Latn-CS" altLang="en-US" sz="2800" b="1" dirty="0">
                <a:latin typeface="Arial" charset="0"/>
              </a:rPr>
              <a:t>Matematički model</a:t>
            </a:r>
          </a:p>
          <a:p>
            <a:pPr algn="ctr" eaLnBrk="1" hangingPunct="1">
              <a:buClrTx/>
              <a:buFontTx/>
              <a:buNone/>
              <a:defRPr/>
            </a:pPr>
            <a:r>
              <a:rPr lang="sr-Latn-CS" altLang="en-US" sz="2800" b="1" dirty="0">
                <a:latin typeface="Arial" charset="0"/>
              </a:rPr>
              <a:t>1. Linearne algebarske jednačine</a:t>
            </a:r>
          </a:p>
          <a:p>
            <a:pPr eaLnBrk="1" hangingPunct="1">
              <a:buClrTx/>
              <a:buFontTx/>
              <a:buAutoNum type="arabicPeriod"/>
              <a:defRPr/>
            </a:pPr>
            <a:endParaRPr lang="en-GB" altLang="en-US" sz="28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57F4733-0B34-4204-91AC-8A28776A7A38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55588"/>
            <a:ext cx="7772400" cy="457200"/>
          </a:xfrm>
        </p:spPr>
        <p:txBody>
          <a:bodyPr/>
          <a:lstStyle/>
          <a:p>
            <a:pPr eaLnBrk="1" hangingPunct="1"/>
            <a:r>
              <a:rPr lang="sr-Latn-CS" altLang="en-US"/>
              <a:t>Analiza kola</a:t>
            </a:r>
            <a:endParaRPr lang="en-GB" altLang="en-US"/>
          </a:p>
        </p:txBody>
      </p:sp>
      <p:sp>
        <p:nvSpPr>
          <p:cNvPr id="3077" name="Rectangle 4"/>
          <p:cNvSpPr>
            <a:spLocks noChangeArrowheads="1"/>
          </p:cNvSpPr>
          <p:nvPr/>
        </p:nvSpPr>
        <p:spPr bwMode="auto">
          <a:xfrm>
            <a:off x="4648200" y="4508500"/>
            <a:ext cx="4343400" cy="2209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sr-Latn-CS" altLang="en-US" sz="2800" b="1" dirty="0">
                <a:latin typeface="Arial" charset="0"/>
              </a:rPr>
              <a:t>Matematički model</a:t>
            </a:r>
          </a:p>
          <a:p>
            <a:pPr eaLnBrk="1" hangingPunct="1">
              <a:buClrTx/>
              <a:buFontTx/>
              <a:buNone/>
              <a:defRPr/>
            </a:pPr>
            <a:r>
              <a:rPr lang="sr-Latn-CS" altLang="en-US" sz="2800" b="1" dirty="0">
                <a:latin typeface="Arial" charset="0"/>
              </a:rPr>
              <a:t>2. Linearne algebarske jednačine sa kompleksnim koeficijentima</a:t>
            </a:r>
          </a:p>
          <a:p>
            <a:pPr eaLnBrk="1" hangingPunct="1">
              <a:buClrTx/>
              <a:buFontTx/>
              <a:buAutoNum type="arabicPeriod"/>
              <a:defRPr/>
            </a:pPr>
            <a:endParaRPr lang="en-GB" altLang="en-US" sz="2800" b="1" dirty="0">
              <a:latin typeface="Arial" charset="0"/>
            </a:endParaRP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914400" y="788988"/>
            <a:ext cx="6934200" cy="19812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altLang="en-US" sz="2400" b="1" dirty="0" err="1">
                <a:latin typeface="Verdana" pitchFamily="34" charset="0"/>
              </a:rPr>
              <a:t>Pona</a:t>
            </a:r>
            <a:r>
              <a:rPr lang="sr-Latn-CS" altLang="en-US" sz="2400" b="1" dirty="0">
                <a:latin typeface="Verdana" pitchFamily="34" charset="0"/>
              </a:rPr>
              <a:t>š</a:t>
            </a:r>
            <a:r>
              <a:rPr lang="en-US" altLang="en-US" sz="2400" b="1" dirty="0" err="1">
                <a:latin typeface="Verdana" pitchFamily="34" charset="0"/>
              </a:rPr>
              <a:t>anje</a:t>
            </a:r>
            <a:r>
              <a:rPr lang="en-US" altLang="en-US" sz="2400" b="1" dirty="0">
                <a:latin typeface="Verdana" pitchFamily="34" charset="0"/>
              </a:rPr>
              <a:t> </a:t>
            </a:r>
            <a:r>
              <a:rPr lang="sr-Latn-CS" altLang="en-US" sz="2400" b="1" dirty="0">
                <a:latin typeface="Verdana" pitchFamily="34" charset="0"/>
              </a:rPr>
              <a:t>linearnih reaktivnih kola</a:t>
            </a:r>
            <a:r>
              <a:rPr lang="en-US" altLang="en-US" sz="2400" b="1" dirty="0">
                <a:latin typeface="Verdana" pitchFamily="34" charset="0"/>
              </a:rPr>
              <a:t> </a:t>
            </a:r>
            <a:r>
              <a:rPr lang="sr-Latn-CS" altLang="en-US" sz="2400" b="1" dirty="0">
                <a:latin typeface="Verdana" pitchFamily="34" charset="0"/>
              </a:rPr>
              <a:t>u frekvencijskom domenu opisuje se sistemom linearnih algebarskih jednačina sa kompleksnim koeficijentima</a:t>
            </a:r>
            <a:endParaRPr lang="sr-Latn-CS" altLang="en-US" sz="2800" b="1" dirty="0">
              <a:latin typeface="Verdana" pitchFamily="34" charset="0"/>
            </a:endParaRP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260350" y="2636838"/>
            <a:ext cx="4598988" cy="1887537"/>
            <a:chOff x="2208" y="1488"/>
            <a:chExt cx="2784" cy="1189"/>
          </a:xfrm>
        </p:grpSpPr>
        <p:pic>
          <p:nvPicPr>
            <p:cNvPr id="32779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1595"/>
              <a:ext cx="1824" cy="1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2780" name="Group 12"/>
            <p:cNvGrpSpPr>
              <a:grpSpLocks/>
            </p:cNvGrpSpPr>
            <p:nvPr/>
          </p:nvGrpSpPr>
          <p:grpSpPr bwMode="auto">
            <a:xfrm>
              <a:off x="2853" y="1488"/>
              <a:ext cx="234" cy="280"/>
              <a:chOff x="996" y="1449"/>
              <a:chExt cx="204" cy="216"/>
            </a:xfrm>
          </p:grpSpPr>
          <p:sp>
            <p:nvSpPr>
              <p:cNvPr id="32795" name="Text Box 13"/>
              <p:cNvSpPr txBox="1">
                <a:spLocks noChangeArrowheads="1"/>
              </p:cNvSpPr>
              <p:nvPr/>
            </p:nvSpPr>
            <p:spPr bwMode="auto">
              <a:xfrm>
                <a:off x="996" y="1449"/>
                <a:ext cx="188" cy="1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sr-Latn-CS" altLang="en-US" sz="1800" b="1"/>
                  <a:t> 1</a:t>
                </a:r>
                <a:endParaRPr lang="en-US" altLang="en-US" sz="1800" b="1"/>
              </a:p>
            </p:txBody>
          </p:sp>
          <p:sp>
            <p:nvSpPr>
              <p:cNvPr id="32796" name="Oval 14"/>
              <p:cNvSpPr>
                <a:spLocks noChangeArrowheads="1"/>
              </p:cNvSpPr>
              <p:nvPr/>
            </p:nvSpPr>
            <p:spPr bwMode="auto">
              <a:xfrm>
                <a:off x="1008" y="1473"/>
                <a:ext cx="192" cy="19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</p:grpSp>
        <p:grpSp>
          <p:nvGrpSpPr>
            <p:cNvPr id="32781" name="Group 15"/>
            <p:cNvGrpSpPr>
              <a:grpSpLocks/>
            </p:cNvGrpSpPr>
            <p:nvPr/>
          </p:nvGrpSpPr>
          <p:grpSpPr bwMode="auto">
            <a:xfrm>
              <a:off x="3844" y="1507"/>
              <a:ext cx="234" cy="280"/>
              <a:chOff x="1860" y="1464"/>
              <a:chExt cx="204" cy="216"/>
            </a:xfrm>
          </p:grpSpPr>
          <p:sp>
            <p:nvSpPr>
              <p:cNvPr id="32793" name="Text Box 16"/>
              <p:cNvSpPr txBox="1">
                <a:spLocks noChangeArrowheads="1"/>
              </p:cNvSpPr>
              <p:nvPr/>
            </p:nvSpPr>
            <p:spPr bwMode="auto">
              <a:xfrm>
                <a:off x="1860" y="1464"/>
                <a:ext cx="188" cy="1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sr-Latn-CS" altLang="en-US" sz="1800" b="1"/>
                  <a:t> 2</a:t>
                </a:r>
                <a:endParaRPr lang="en-US" altLang="en-US" sz="1800" b="1"/>
              </a:p>
            </p:txBody>
          </p:sp>
          <p:sp>
            <p:nvSpPr>
              <p:cNvPr id="32794" name="Oval 17"/>
              <p:cNvSpPr>
                <a:spLocks noChangeArrowheads="1"/>
              </p:cNvSpPr>
              <p:nvPr/>
            </p:nvSpPr>
            <p:spPr bwMode="auto">
              <a:xfrm>
                <a:off x="1872" y="1488"/>
                <a:ext cx="192" cy="19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</p:grpSp>
        <p:grpSp>
          <p:nvGrpSpPr>
            <p:cNvPr id="32782" name="Group 18"/>
            <p:cNvGrpSpPr>
              <a:grpSpLocks/>
            </p:cNvGrpSpPr>
            <p:nvPr/>
          </p:nvGrpSpPr>
          <p:grpSpPr bwMode="auto">
            <a:xfrm>
              <a:off x="3142" y="1787"/>
              <a:ext cx="496" cy="622"/>
              <a:chOff x="1248" y="1680"/>
              <a:chExt cx="432" cy="480"/>
            </a:xfrm>
          </p:grpSpPr>
          <p:sp>
            <p:nvSpPr>
              <p:cNvPr id="32791" name="Text Box 19"/>
              <p:cNvSpPr txBox="1">
                <a:spLocks noChangeArrowheads="1"/>
              </p:cNvSpPr>
              <p:nvPr/>
            </p:nvSpPr>
            <p:spPr bwMode="auto">
              <a:xfrm>
                <a:off x="1296" y="1824"/>
                <a:ext cx="384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sr-Latn-CS" altLang="en-US" sz="1800" b="1"/>
                  <a:t>V</a:t>
                </a:r>
                <a:r>
                  <a:rPr lang="sr-Latn-CS" altLang="en-US" sz="1800" b="1" baseline="-25000"/>
                  <a:t>1</a:t>
                </a:r>
                <a:endParaRPr lang="en-US" altLang="en-US" sz="1800" b="1" baseline="-25000"/>
              </a:p>
            </p:txBody>
          </p:sp>
          <p:sp>
            <p:nvSpPr>
              <p:cNvPr id="32792" name="Line 20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2783" name="Group 23"/>
            <p:cNvGrpSpPr>
              <a:grpSpLocks/>
            </p:cNvGrpSpPr>
            <p:nvPr/>
          </p:nvGrpSpPr>
          <p:grpSpPr bwMode="auto">
            <a:xfrm>
              <a:off x="2208" y="1974"/>
              <a:ext cx="528" cy="231"/>
              <a:chOff x="1872" y="1974"/>
              <a:chExt cx="528" cy="231"/>
            </a:xfrm>
          </p:grpSpPr>
          <p:sp>
            <p:nvSpPr>
              <p:cNvPr id="32789" name="Text Box 21"/>
              <p:cNvSpPr txBox="1">
                <a:spLocks noChangeArrowheads="1"/>
              </p:cNvSpPr>
              <p:nvPr/>
            </p:nvSpPr>
            <p:spPr bwMode="auto">
              <a:xfrm>
                <a:off x="1872" y="1974"/>
                <a:ext cx="52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sr-Latn-CS" altLang="en-US" sz="1800" b="1">
                    <a:solidFill>
                      <a:schemeClr val="accent2"/>
                    </a:solidFill>
                  </a:rPr>
                  <a:t>I=</a:t>
                </a:r>
                <a:r>
                  <a:rPr lang="en-US" altLang="en-US" sz="1800" b="1">
                    <a:solidFill>
                      <a:schemeClr val="accent2"/>
                    </a:solidFill>
                  </a:rPr>
                  <a:t>|</a:t>
                </a:r>
                <a:r>
                  <a:rPr lang="sr-Latn-CS" altLang="en-US" sz="1800" b="1">
                    <a:solidFill>
                      <a:schemeClr val="accent2"/>
                    </a:solidFill>
                  </a:rPr>
                  <a:t>I</a:t>
                </a:r>
                <a:r>
                  <a:rPr lang="en-US" altLang="en-US" sz="1800" b="1">
                    <a:solidFill>
                      <a:schemeClr val="accent2"/>
                    </a:solidFill>
                  </a:rPr>
                  <a:t>|</a:t>
                </a:r>
                <a:r>
                  <a:rPr lang="sr-Latn-CS" altLang="en-US" sz="1800" b="1">
                    <a:solidFill>
                      <a:schemeClr val="accent2"/>
                    </a:solidFill>
                  </a:rPr>
                  <a:t>e</a:t>
                </a:r>
                <a:r>
                  <a:rPr lang="sr-Latn-CS" altLang="en-US" sz="1800" b="1" baseline="30000">
                    <a:solidFill>
                      <a:schemeClr val="accent2"/>
                    </a:solidFill>
                  </a:rPr>
                  <a:t>j</a:t>
                </a:r>
                <a:r>
                  <a:rPr lang="en-US" altLang="en-US" sz="1800" b="1" baseline="30000">
                    <a:solidFill>
                      <a:schemeClr val="accent2"/>
                    </a:solidFill>
                    <a:latin typeface="Symbol" pitchFamily="18" charset="2"/>
                  </a:rPr>
                  <a:t>f</a:t>
                </a:r>
              </a:p>
            </p:txBody>
          </p:sp>
          <p:sp>
            <p:nvSpPr>
              <p:cNvPr id="32790" name="Line 22"/>
              <p:cNvSpPr>
                <a:spLocks noChangeShapeType="1"/>
              </p:cNvSpPr>
              <p:nvPr/>
            </p:nvSpPr>
            <p:spPr bwMode="auto">
              <a:xfrm>
                <a:off x="1928" y="2032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2784" name="Group 24"/>
            <p:cNvGrpSpPr>
              <a:grpSpLocks/>
            </p:cNvGrpSpPr>
            <p:nvPr/>
          </p:nvGrpSpPr>
          <p:grpSpPr bwMode="auto">
            <a:xfrm>
              <a:off x="4560" y="1776"/>
              <a:ext cx="432" cy="624"/>
              <a:chOff x="2400" y="1680"/>
              <a:chExt cx="384" cy="528"/>
            </a:xfrm>
          </p:grpSpPr>
          <p:sp>
            <p:nvSpPr>
              <p:cNvPr id="32787" name="Text Box 25"/>
              <p:cNvSpPr txBox="1">
                <a:spLocks noChangeArrowheads="1"/>
              </p:cNvSpPr>
              <p:nvPr/>
            </p:nvSpPr>
            <p:spPr bwMode="auto">
              <a:xfrm>
                <a:off x="2400" y="1824"/>
                <a:ext cx="384" cy="1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sr-Latn-CS" altLang="en-US" sz="1800" b="1"/>
                  <a:t>V</a:t>
                </a:r>
                <a:r>
                  <a:rPr lang="sr-Latn-CS" altLang="en-US" sz="1800" b="1" baseline="-25000"/>
                  <a:t>2</a:t>
                </a:r>
                <a:endParaRPr lang="en-US" altLang="en-US" sz="1800" b="1" baseline="-25000"/>
              </a:p>
            </p:txBody>
          </p:sp>
          <p:sp>
            <p:nvSpPr>
              <p:cNvPr id="32788" name="Line 26"/>
              <p:cNvSpPr>
                <a:spLocks noChangeShapeType="1"/>
              </p:cNvSpPr>
              <p:nvPr/>
            </p:nvSpPr>
            <p:spPr bwMode="auto">
              <a:xfrm flipV="1">
                <a:off x="2400" y="1680"/>
                <a:ext cx="0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785" name="Line 27"/>
            <p:cNvSpPr>
              <a:spLocks noChangeShapeType="1"/>
            </p:cNvSpPr>
            <p:nvPr/>
          </p:nvSpPr>
          <p:spPr bwMode="auto">
            <a:xfrm>
              <a:off x="4608" y="199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6" name="Line 28"/>
            <p:cNvSpPr>
              <a:spLocks noChangeShapeType="1"/>
            </p:cNvSpPr>
            <p:nvPr/>
          </p:nvSpPr>
          <p:spPr bwMode="auto">
            <a:xfrm>
              <a:off x="3264" y="202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68638" name="Object 30"/>
          <p:cNvGraphicFramePr>
            <a:graphicFrameLocks noChangeAspect="1"/>
          </p:cNvGraphicFramePr>
          <p:nvPr/>
        </p:nvGraphicFramePr>
        <p:xfrm>
          <a:off x="5291138" y="2792413"/>
          <a:ext cx="3084512" cy="1389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78" name="Equation" r:id="rId5" imgW="2032000" imgH="914400" progId="Equation.3">
                  <p:embed/>
                </p:oleObj>
              </mc:Choice>
              <mc:Fallback>
                <p:oleObj name="Equation" r:id="rId5" imgW="2032000" imgH="91440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1138" y="2792413"/>
                        <a:ext cx="3084512" cy="1389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40" name="Oval 32"/>
          <p:cNvSpPr>
            <a:spLocks noChangeArrowheads="1"/>
          </p:cNvSpPr>
          <p:nvPr/>
        </p:nvSpPr>
        <p:spPr bwMode="auto">
          <a:xfrm>
            <a:off x="320675" y="3141663"/>
            <a:ext cx="1371600" cy="838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3081" name="Rectangle 33"/>
          <p:cNvSpPr>
            <a:spLocks noChangeArrowheads="1"/>
          </p:cNvSpPr>
          <p:nvPr/>
        </p:nvSpPr>
        <p:spPr bwMode="auto">
          <a:xfrm>
            <a:off x="152400" y="4508500"/>
            <a:ext cx="4343400" cy="2209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sr-Latn-CS" altLang="en-US" sz="2800" b="1" dirty="0">
                <a:latin typeface="Arial" charset="0"/>
              </a:rPr>
              <a:t>Tip kola i analize</a:t>
            </a:r>
          </a:p>
          <a:p>
            <a:pPr eaLnBrk="1" hangingPunct="1">
              <a:buClrTx/>
              <a:buFontTx/>
              <a:buNone/>
              <a:defRPr/>
            </a:pPr>
            <a:r>
              <a:rPr lang="sr-Latn-CS" altLang="en-US" sz="2800" b="1" dirty="0">
                <a:latin typeface="Arial" charset="0"/>
              </a:rPr>
              <a:t>2. Linearna reaktivna u AC domenu</a:t>
            </a:r>
          </a:p>
          <a:p>
            <a:pPr eaLnBrk="1" hangingPunct="1">
              <a:buClrTx/>
              <a:buFontTx/>
              <a:buAutoNum type="arabicPeriod"/>
              <a:defRPr/>
            </a:pPr>
            <a:endParaRPr lang="en-GB" altLang="en-US" sz="28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68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8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8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animBg="1"/>
      <p:bldP spid="68640" grpId="0" animBg="1"/>
      <p:bldP spid="308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107"/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00338B8-0FD0-4515-8FFF-AC0237108B55}" type="slidenum">
              <a:rPr lang="en-US" altLang="en-US" sz="1400" smtClean="0">
                <a:solidFill>
                  <a:srgbClr val="FFC42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>
              <a:solidFill>
                <a:srgbClr val="FFC42F"/>
              </a:solidFill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762000" indent="-762000" eaLnBrk="1" hangingPunct="1"/>
            <a:r>
              <a:rPr lang="sr-Latn-CS" altLang="en-US" sz="3200"/>
              <a:t>P</a:t>
            </a:r>
            <a:r>
              <a:rPr lang="en-US" altLang="en-US" sz="3200">
                <a:cs typeface="Times New Roman" pitchFamily="18" charset="0"/>
              </a:rPr>
              <a:t>rojektovanj</a:t>
            </a:r>
            <a:r>
              <a:rPr lang="sr-Latn-CS" altLang="en-US" sz="3200"/>
              <a:t>e</a:t>
            </a:r>
            <a:r>
              <a:rPr lang="en-US" altLang="en-US" sz="3200">
                <a:cs typeface="Times New Roman" pitchFamily="18" charset="0"/>
              </a:rPr>
              <a:t> elektronskih kola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1000125"/>
            <a:ext cx="8056562" cy="5353050"/>
          </a:xfrm>
          <a:solidFill>
            <a:schemeClr val="bg2"/>
          </a:solidFill>
        </p:spPr>
        <p:txBody>
          <a:bodyPr/>
          <a:lstStyle/>
          <a:p>
            <a:pPr marL="711200" indent="-711200" algn="l">
              <a:spcBef>
                <a:spcPct val="0"/>
              </a:spcBef>
              <a:buClrTx/>
              <a:buFontTx/>
              <a:buNone/>
            </a:pPr>
            <a:r>
              <a:rPr lang="sr-Latn-CS" altLang="en-US" dirty="0">
                <a:cs typeface="Times New Roman" pitchFamily="18" charset="0"/>
              </a:rPr>
              <a:t>Koji su koraci potrebni da bi se projektovala analogna kola?</a:t>
            </a:r>
            <a:endParaRPr lang="en-US" altLang="en-US" dirty="0">
              <a:cs typeface="Times New Roman" pitchFamily="18" charset="0"/>
            </a:endParaRPr>
          </a:p>
          <a:p>
            <a:pPr marL="711200" indent="-711200" algn="l">
              <a:spcBef>
                <a:spcPct val="0"/>
              </a:spcBef>
              <a:buClrTx/>
              <a:buFont typeface="Times New Roman" pitchFamily="18" charset="0"/>
              <a:buAutoNum type="arabicPeriod"/>
            </a:pPr>
            <a:r>
              <a:rPr lang="sr-Latn-CS" altLang="en-US" dirty="0"/>
              <a:t>Naučiti osobine pojedinih analognih kola (pojačavači,...)</a:t>
            </a:r>
            <a:endParaRPr lang="en-US" altLang="en-US" dirty="0">
              <a:cs typeface="Times New Roman" pitchFamily="18" charset="0"/>
            </a:endParaRPr>
          </a:p>
          <a:p>
            <a:pPr marL="711200" indent="-711200" algn="l">
              <a:spcBef>
                <a:spcPct val="0"/>
              </a:spcBef>
              <a:buClrTx/>
              <a:buFont typeface="Times New Roman" pitchFamily="18" charset="0"/>
              <a:buAutoNum type="arabicPeriod"/>
            </a:pPr>
            <a:r>
              <a:rPr lang="sr-Latn-CS" altLang="en-US" dirty="0"/>
              <a:t>Izabrati pravu topologiju za dati zadatak (strukturno projektovanje).</a:t>
            </a:r>
          </a:p>
          <a:p>
            <a:pPr marL="711200" indent="-711200" algn="l">
              <a:spcBef>
                <a:spcPct val="0"/>
              </a:spcBef>
              <a:buClrTx/>
              <a:buFont typeface="Times New Roman" pitchFamily="18" charset="0"/>
              <a:buAutoNum type="arabicPeriod"/>
            </a:pPr>
            <a:r>
              <a:rPr lang="sr-Latn-CS" altLang="en-US" dirty="0"/>
              <a:t>Odrediti </a:t>
            </a:r>
            <a:r>
              <a:rPr lang="sr-Latn-CS" altLang="en-US" dirty="0" err="1"/>
              <a:t>vrednosti</a:t>
            </a:r>
            <a:r>
              <a:rPr lang="sr-Latn-CS" altLang="en-US" dirty="0"/>
              <a:t> parametara pojedinih komponenata (</a:t>
            </a:r>
            <a:r>
              <a:rPr lang="sr-Latn-CS" altLang="en-US" dirty="0" err="1"/>
              <a:t>g</a:t>
            </a:r>
            <a:r>
              <a:rPr lang="sr-Latn-CS" altLang="en-US" baseline="-25000" dirty="0" err="1"/>
              <a:t>m</a:t>
            </a:r>
            <a:r>
              <a:rPr lang="sr-Latn-CS" altLang="en-US" dirty="0"/>
              <a:t>, otpornost, </a:t>
            </a:r>
            <a:r>
              <a:rPr lang="sr-Latn-CS" altLang="en-US" dirty="0" err="1"/>
              <a:t>kapacitivnost</a:t>
            </a:r>
            <a:r>
              <a:rPr lang="sr-Latn-CS" altLang="en-US" dirty="0"/>
              <a:t>,...)  </a:t>
            </a:r>
            <a:endParaRPr lang="en-US" altLang="en-US" dirty="0"/>
          </a:p>
          <a:p>
            <a:pPr marL="711200" indent="-711200" algn="l">
              <a:spcBef>
                <a:spcPct val="0"/>
              </a:spcBef>
              <a:buClrTx/>
              <a:buFont typeface="Times New Roman" pitchFamily="18" charset="0"/>
              <a:buAutoNum type="arabicPeriod"/>
            </a:pPr>
            <a:r>
              <a:rPr lang="sr-Latn-CS" altLang="en-US" dirty="0" err="1">
                <a:cs typeface="Times New Roman" pitchFamily="18" charset="0"/>
              </a:rPr>
              <a:t>Proveriti</a:t>
            </a:r>
            <a:r>
              <a:rPr lang="sr-Latn-CS" altLang="en-US" dirty="0">
                <a:cs typeface="Times New Roman" pitchFamily="18" charset="0"/>
              </a:rPr>
              <a:t> da li smo dobili željeni odziv.</a:t>
            </a:r>
          </a:p>
          <a:p>
            <a:pPr marL="711200" indent="-711200" algn="l">
              <a:spcBef>
                <a:spcPct val="0"/>
              </a:spcBef>
              <a:buClrTx/>
              <a:buFont typeface="Times New Roman" pitchFamily="18" charset="0"/>
              <a:buAutoNum type="arabicPeriod"/>
            </a:pPr>
            <a:r>
              <a:rPr lang="sr-Latn-CS" altLang="en-US" dirty="0">
                <a:cs typeface="Times New Roman" pitchFamily="18" charset="0"/>
              </a:rPr>
              <a:t>Ako smo zadovoljni idemo na fizičko projektovanje</a:t>
            </a:r>
            <a:endParaRPr lang="en-US" altLang="en-US" dirty="0">
              <a:cs typeface="Times New Roman" pitchFamily="18" charset="0"/>
            </a:endParaRPr>
          </a:p>
          <a:p>
            <a:pPr marL="711200" indent="-711200" algn="l">
              <a:spcBef>
                <a:spcPct val="0"/>
              </a:spcBef>
              <a:buClrTx/>
            </a:pPr>
            <a:endParaRPr lang="en-US" altLang="en-US" dirty="0"/>
          </a:p>
          <a:p>
            <a:pPr marL="711200" indent="-711200" algn="l">
              <a:spcBef>
                <a:spcPct val="0"/>
              </a:spcBef>
              <a:buClrTx/>
              <a:buFontTx/>
              <a:buNone/>
            </a:pPr>
            <a:endParaRPr lang="en-US" altLang="en-US" dirty="0"/>
          </a:p>
          <a:p>
            <a:pPr marL="711200" indent="-711200" algn="l">
              <a:spcBef>
                <a:spcPct val="0"/>
              </a:spcBef>
              <a:buClrTx/>
              <a:buFontTx/>
              <a:buNone/>
            </a:pPr>
            <a:endParaRPr lang="en-US" altLang="en-US" dirty="0"/>
          </a:p>
        </p:txBody>
      </p:sp>
      <p:graphicFrame>
        <p:nvGraphicFramePr>
          <p:cNvPr id="14342" name="Object 4"/>
          <p:cNvGraphicFramePr>
            <a:graphicFrameLocks noChangeAspect="1"/>
          </p:cNvGraphicFramePr>
          <p:nvPr/>
        </p:nvGraphicFramePr>
        <p:xfrm>
          <a:off x="7010400" y="6049963"/>
          <a:ext cx="609600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r:id="rId4" imgW="778880" imgH="761762" progId="CorelDRAW.Graphic.9">
                  <p:embed/>
                </p:oleObj>
              </mc:Choice>
              <mc:Fallback>
                <p:oleObj r:id="rId4" imgW="778880" imgH="761762" progId="CorelDRAW.Graphic.9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6049963"/>
                        <a:ext cx="609600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A380D08-B5F7-491E-9153-28274E94E2AA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en-US" altLang="en-US" sz="140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55588"/>
            <a:ext cx="7772400" cy="457200"/>
          </a:xfrm>
        </p:spPr>
        <p:txBody>
          <a:bodyPr/>
          <a:lstStyle/>
          <a:p>
            <a:pPr eaLnBrk="1" hangingPunct="1"/>
            <a:r>
              <a:rPr lang="sr-Latn-CS" altLang="en-US"/>
              <a:t>Analiza kola</a:t>
            </a:r>
            <a:endParaRPr lang="en-GB" altLang="en-US"/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914400" y="788988"/>
            <a:ext cx="6934200" cy="19812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altLang="en-US" sz="2400" b="1" dirty="0" err="1">
                <a:latin typeface="Verdana" pitchFamily="34" charset="0"/>
              </a:rPr>
              <a:t>Pona</a:t>
            </a:r>
            <a:r>
              <a:rPr lang="sr-Latn-CS" altLang="en-US" sz="2400" b="1" dirty="0">
                <a:latin typeface="Verdana" pitchFamily="34" charset="0"/>
              </a:rPr>
              <a:t>š</a:t>
            </a:r>
            <a:r>
              <a:rPr lang="en-US" altLang="en-US" sz="2400" b="1" dirty="0" err="1">
                <a:latin typeface="Verdana" pitchFamily="34" charset="0"/>
              </a:rPr>
              <a:t>anje</a:t>
            </a:r>
            <a:r>
              <a:rPr lang="en-US" altLang="en-US" sz="2400" b="1" dirty="0">
                <a:latin typeface="Verdana" pitchFamily="34" charset="0"/>
              </a:rPr>
              <a:t> </a:t>
            </a:r>
            <a:r>
              <a:rPr lang="sr-Latn-CS" altLang="en-US" sz="2400" b="1" dirty="0">
                <a:latin typeface="Verdana" pitchFamily="34" charset="0"/>
              </a:rPr>
              <a:t>linearnih reaktivnih kola</a:t>
            </a:r>
            <a:r>
              <a:rPr lang="en-US" altLang="en-US" sz="2400" b="1" dirty="0">
                <a:latin typeface="Verdana" pitchFamily="34" charset="0"/>
              </a:rPr>
              <a:t> </a:t>
            </a:r>
            <a:r>
              <a:rPr lang="sr-Latn-CS" altLang="en-US" sz="2400" b="1" dirty="0">
                <a:latin typeface="Verdana" pitchFamily="34" charset="0"/>
              </a:rPr>
              <a:t>u frekvencijskom domenu opisuje se sistemom linearnih algebarskih jednačina sa kompleksnim koeficijentima</a:t>
            </a:r>
            <a:endParaRPr lang="sr-Latn-CS" altLang="en-US" sz="2800" b="1" dirty="0">
              <a:latin typeface="Verdana" pitchFamily="34" charset="0"/>
            </a:endParaRPr>
          </a:p>
        </p:txBody>
      </p:sp>
      <p:grpSp>
        <p:nvGrpSpPr>
          <p:cNvPr id="33797" name="Group 5"/>
          <p:cNvGrpSpPr>
            <a:grpSpLocks/>
          </p:cNvGrpSpPr>
          <p:nvPr/>
        </p:nvGrpSpPr>
        <p:grpSpPr bwMode="auto">
          <a:xfrm>
            <a:off x="260350" y="2636838"/>
            <a:ext cx="4598988" cy="1887537"/>
            <a:chOff x="2208" y="1488"/>
            <a:chExt cx="2784" cy="1189"/>
          </a:xfrm>
        </p:grpSpPr>
        <p:pic>
          <p:nvPicPr>
            <p:cNvPr id="33803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1595"/>
              <a:ext cx="1824" cy="1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3804" name="Group 7"/>
            <p:cNvGrpSpPr>
              <a:grpSpLocks/>
            </p:cNvGrpSpPr>
            <p:nvPr/>
          </p:nvGrpSpPr>
          <p:grpSpPr bwMode="auto">
            <a:xfrm>
              <a:off x="2853" y="1488"/>
              <a:ext cx="234" cy="280"/>
              <a:chOff x="996" y="1449"/>
              <a:chExt cx="204" cy="216"/>
            </a:xfrm>
          </p:grpSpPr>
          <p:sp>
            <p:nvSpPr>
              <p:cNvPr id="33819" name="Text Box 8"/>
              <p:cNvSpPr txBox="1">
                <a:spLocks noChangeArrowheads="1"/>
              </p:cNvSpPr>
              <p:nvPr/>
            </p:nvSpPr>
            <p:spPr bwMode="auto">
              <a:xfrm>
                <a:off x="996" y="1449"/>
                <a:ext cx="188" cy="1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sr-Latn-CS" altLang="en-US" sz="1800" b="1"/>
                  <a:t> 1</a:t>
                </a:r>
                <a:endParaRPr lang="en-US" altLang="en-US" sz="1800" b="1"/>
              </a:p>
            </p:txBody>
          </p:sp>
          <p:sp>
            <p:nvSpPr>
              <p:cNvPr id="33820" name="Oval 9"/>
              <p:cNvSpPr>
                <a:spLocks noChangeArrowheads="1"/>
              </p:cNvSpPr>
              <p:nvPr/>
            </p:nvSpPr>
            <p:spPr bwMode="auto">
              <a:xfrm>
                <a:off x="1008" y="1473"/>
                <a:ext cx="192" cy="19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</p:grpSp>
        <p:grpSp>
          <p:nvGrpSpPr>
            <p:cNvPr id="33805" name="Group 10"/>
            <p:cNvGrpSpPr>
              <a:grpSpLocks/>
            </p:cNvGrpSpPr>
            <p:nvPr/>
          </p:nvGrpSpPr>
          <p:grpSpPr bwMode="auto">
            <a:xfrm>
              <a:off x="3844" y="1507"/>
              <a:ext cx="234" cy="280"/>
              <a:chOff x="1860" y="1464"/>
              <a:chExt cx="204" cy="216"/>
            </a:xfrm>
          </p:grpSpPr>
          <p:sp>
            <p:nvSpPr>
              <p:cNvPr id="33817" name="Text Box 11"/>
              <p:cNvSpPr txBox="1">
                <a:spLocks noChangeArrowheads="1"/>
              </p:cNvSpPr>
              <p:nvPr/>
            </p:nvSpPr>
            <p:spPr bwMode="auto">
              <a:xfrm>
                <a:off x="1860" y="1464"/>
                <a:ext cx="188" cy="1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sr-Latn-CS" altLang="en-US" sz="1800" b="1"/>
                  <a:t> 2</a:t>
                </a:r>
                <a:endParaRPr lang="en-US" altLang="en-US" sz="1800" b="1"/>
              </a:p>
            </p:txBody>
          </p:sp>
          <p:sp>
            <p:nvSpPr>
              <p:cNvPr id="33818" name="Oval 12"/>
              <p:cNvSpPr>
                <a:spLocks noChangeArrowheads="1"/>
              </p:cNvSpPr>
              <p:nvPr/>
            </p:nvSpPr>
            <p:spPr bwMode="auto">
              <a:xfrm>
                <a:off x="1872" y="1488"/>
                <a:ext cx="192" cy="19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</p:grpSp>
        <p:grpSp>
          <p:nvGrpSpPr>
            <p:cNvPr id="33806" name="Group 13"/>
            <p:cNvGrpSpPr>
              <a:grpSpLocks/>
            </p:cNvGrpSpPr>
            <p:nvPr/>
          </p:nvGrpSpPr>
          <p:grpSpPr bwMode="auto">
            <a:xfrm>
              <a:off x="3142" y="1787"/>
              <a:ext cx="496" cy="622"/>
              <a:chOff x="1248" y="1680"/>
              <a:chExt cx="432" cy="480"/>
            </a:xfrm>
          </p:grpSpPr>
          <p:sp>
            <p:nvSpPr>
              <p:cNvPr id="33815" name="Text Box 14"/>
              <p:cNvSpPr txBox="1">
                <a:spLocks noChangeArrowheads="1"/>
              </p:cNvSpPr>
              <p:nvPr/>
            </p:nvSpPr>
            <p:spPr bwMode="auto">
              <a:xfrm>
                <a:off x="1296" y="1824"/>
                <a:ext cx="384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sr-Latn-CS" altLang="en-US" sz="1800" b="1"/>
                  <a:t>V</a:t>
                </a:r>
                <a:r>
                  <a:rPr lang="sr-Latn-CS" altLang="en-US" sz="1800" b="1" baseline="-25000"/>
                  <a:t>1</a:t>
                </a:r>
                <a:endParaRPr lang="en-US" altLang="en-US" sz="1800" b="1" baseline="-25000"/>
              </a:p>
            </p:txBody>
          </p:sp>
          <p:sp>
            <p:nvSpPr>
              <p:cNvPr id="33816" name="Line 15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3807" name="Group 16"/>
            <p:cNvGrpSpPr>
              <a:grpSpLocks/>
            </p:cNvGrpSpPr>
            <p:nvPr/>
          </p:nvGrpSpPr>
          <p:grpSpPr bwMode="auto">
            <a:xfrm>
              <a:off x="2208" y="1974"/>
              <a:ext cx="528" cy="231"/>
              <a:chOff x="1872" y="1974"/>
              <a:chExt cx="528" cy="231"/>
            </a:xfrm>
          </p:grpSpPr>
          <p:sp>
            <p:nvSpPr>
              <p:cNvPr id="33813" name="Text Box 17"/>
              <p:cNvSpPr txBox="1">
                <a:spLocks noChangeArrowheads="1"/>
              </p:cNvSpPr>
              <p:nvPr/>
            </p:nvSpPr>
            <p:spPr bwMode="auto">
              <a:xfrm>
                <a:off x="1872" y="1974"/>
                <a:ext cx="52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sr-Latn-CS" altLang="en-US" sz="1800" b="1">
                    <a:solidFill>
                      <a:schemeClr val="accent2"/>
                    </a:solidFill>
                  </a:rPr>
                  <a:t>I=</a:t>
                </a:r>
                <a:r>
                  <a:rPr lang="en-US" altLang="en-US" sz="1800" b="1">
                    <a:solidFill>
                      <a:schemeClr val="accent2"/>
                    </a:solidFill>
                  </a:rPr>
                  <a:t>|</a:t>
                </a:r>
                <a:r>
                  <a:rPr lang="sr-Latn-CS" altLang="en-US" sz="1800" b="1">
                    <a:solidFill>
                      <a:schemeClr val="accent2"/>
                    </a:solidFill>
                  </a:rPr>
                  <a:t>I</a:t>
                </a:r>
                <a:r>
                  <a:rPr lang="en-US" altLang="en-US" sz="1800" b="1">
                    <a:solidFill>
                      <a:schemeClr val="accent2"/>
                    </a:solidFill>
                  </a:rPr>
                  <a:t>|</a:t>
                </a:r>
                <a:r>
                  <a:rPr lang="sr-Latn-CS" altLang="en-US" sz="1800" b="1">
                    <a:solidFill>
                      <a:schemeClr val="accent2"/>
                    </a:solidFill>
                  </a:rPr>
                  <a:t>e</a:t>
                </a:r>
                <a:r>
                  <a:rPr lang="sr-Latn-CS" altLang="en-US" sz="1800" b="1" baseline="30000">
                    <a:solidFill>
                      <a:schemeClr val="accent2"/>
                    </a:solidFill>
                  </a:rPr>
                  <a:t>j</a:t>
                </a:r>
                <a:r>
                  <a:rPr lang="en-US" altLang="en-US" sz="1800" b="1" baseline="30000">
                    <a:solidFill>
                      <a:schemeClr val="accent2"/>
                    </a:solidFill>
                    <a:latin typeface="Symbol" pitchFamily="18" charset="2"/>
                  </a:rPr>
                  <a:t>f</a:t>
                </a:r>
              </a:p>
            </p:txBody>
          </p:sp>
          <p:sp>
            <p:nvSpPr>
              <p:cNvPr id="33814" name="Line 18"/>
              <p:cNvSpPr>
                <a:spLocks noChangeShapeType="1"/>
              </p:cNvSpPr>
              <p:nvPr/>
            </p:nvSpPr>
            <p:spPr bwMode="auto">
              <a:xfrm>
                <a:off x="1928" y="2032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3808" name="Group 19"/>
            <p:cNvGrpSpPr>
              <a:grpSpLocks/>
            </p:cNvGrpSpPr>
            <p:nvPr/>
          </p:nvGrpSpPr>
          <p:grpSpPr bwMode="auto">
            <a:xfrm>
              <a:off x="4560" y="1776"/>
              <a:ext cx="432" cy="624"/>
              <a:chOff x="2400" y="1680"/>
              <a:chExt cx="384" cy="528"/>
            </a:xfrm>
          </p:grpSpPr>
          <p:sp>
            <p:nvSpPr>
              <p:cNvPr id="33811" name="Text Box 20"/>
              <p:cNvSpPr txBox="1">
                <a:spLocks noChangeArrowheads="1"/>
              </p:cNvSpPr>
              <p:nvPr/>
            </p:nvSpPr>
            <p:spPr bwMode="auto">
              <a:xfrm>
                <a:off x="2400" y="1824"/>
                <a:ext cx="384" cy="1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sr-Latn-CS" altLang="en-US" sz="1800" b="1"/>
                  <a:t>V</a:t>
                </a:r>
                <a:r>
                  <a:rPr lang="sr-Latn-CS" altLang="en-US" sz="1800" b="1" baseline="-25000"/>
                  <a:t>2</a:t>
                </a:r>
                <a:endParaRPr lang="en-US" altLang="en-US" sz="1800" b="1" baseline="-25000"/>
              </a:p>
            </p:txBody>
          </p:sp>
          <p:sp>
            <p:nvSpPr>
              <p:cNvPr id="33812" name="Line 21"/>
              <p:cNvSpPr>
                <a:spLocks noChangeShapeType="1"/>
              </p:cNvSpPr>
              <p:nvPr/>
            </p:nvSpPr>
            <p:spPr bwMode="auto">
              <a:xfrm flipV="1">
                <a:off x="2400" y="1680"/>
                <a:ext cx="0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3809" name="Line 22"/>
            <p:cNvSpPr>
              <a:spLocks noChangeShapeType="1"/>
            </p:cNvSpPr>
            <p:nvPr/>
          </p:nvSpPr>
          <p:spPr bwMode="auto">
            <a:xfrm>
              <a:off x="4608" y="199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10" name="Line 23"/>
            <p:cNvSpPr>
              <a:spLocks noChangeShapeType="1"/>
            </p:cNvSpPr>
            <p:nvPr/>
          </p:nvSpPr>
          <p:spPr bwMode="auto">
            <a:xfrm>
              <a:off x="3264" y="202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27"/>
          <p:cNvGrpSpPr>
            <a:grpSpLocks/>
          </p:cNvGrpSpPr>
          <p:nvPr/>
        </p:nvGrpSpPr>
        <p:grpSpPr bwMode="auto">
          <a:xfrm>
            <a:off x="4648200" y="2792413"/>
            <a:ext cx="4343400" cy="3981450"/>
            <a:chOff x="2928" y="1668"/>
            <a:chExt cx="2736" cy="2508"/>
          </a:xfrm>
        </p:grpSpPr>
        <p:sp>
          <p:nvSpPr>
            <p:cNvPr id="32777" name="Rectangle 3"/>
            <p:cNvSpPr>
              <a:spLocks noChangeArrowheads="1"/>
            </p:cNvSpPr>
            <p:nvPr/>
          </p:nvSpPr>
          <p:spPr bwMode="auto">
            <a:xfrm>
              <a:off x="2928" y="2784"/>
              <a:ext cx="2736" cy="13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/>
            <a:lstStyle>
              <a:lvl1pPr marL="609600" indent="-60960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buClrTx/>
                <a:buFontTx/>
                <a:buNone/>
                <a:defRPr/>
              </a:pPr>
              <a:r>
                <a:rPr lang="sr-Latn-CS" altLang="en-US" sz="2800" b="1" dirty="0">
                  <a:latin typeface="Arial" charset="0"/>
                </a:rPr>
                <a:t>Matematički model</a:t>
              </a:r>
            </a:p>
            <a:p>
              <a:pPr eaLnBrk="1" hangingPunct="1">
                <a:buClrTx/>
                <a:buFontTx/>
                <a:buNone/>
                <a:defRPr/>
              </a:pPr>
              <a:r>
                <a:rPr lang="sr-Latn-CS" altLang="en-US" sz="2800" b="1" dirty="0">
                  <a:latin typeface="Arial" charset="0"/>
                </a:rPr>
                <a:t>2. Linearne algebarske jednačine sa kompleksnim koeficijentima</a:t>
              </a:r>
            </a:p>
            <a:p>
              <a:pPr eaLnBrk="1" hangingPunct="1">
                <a:buClrTx/>
                <a:buFontTx/>
                <a:buAutoNum type="arabicPeriod"/>
                <a:defRPr/>
              </a:pPr>
              <a:endParaRPr lang="en-GB" altLang="en-US" sz="2800" b="1" dirty="0">
                <a:latin typeface="Arial" charset="0"/>
              </a:endParaRPr>
            </a:p>
          </p:txBody>
        </p:sp>
        <p:graphicFrame>
          <p:nvGraphicFramePr>
            <p:cNvPr id="33802" name="Object 24"/>
            <p:cNvGraphicFramePr>
              <a:graphicFrameLocks noChangeAspect="1"/>
            </p:cNvGraphicFramePr>
            <p:nvPr/>
          </p:nvGraphicFramePr>
          <p:xfrm>
            <a:off x="3096" y="1668"/>
            <a:ext cx="2417" cy="8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226" name="Equation" r:id="rId5" imgW="2527300" imgH="914400" progId="Equation.3">
                    <p:embed/>
                  </p:oleObj>
                </mc:Choice>
                <mc:Fallback>
                  <p:oleObj name="Equation" r:id="rId5" imgW="2527300" imgH="914400" progId="Equation.3">
                    <p:embed/>
                    <p:pic>
                      <p:nvPicPr>
                        <p:cNvPr id="0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96" y="1668"/>
                          <a:ext cx="2417" cy="8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2775" name="Rectangle 26"/>
          <p:cNvSpPr>
            <a:spLocks noChangeArrowheads="1"/>
          </p:cNvSpPr>
          <p:nvPr/>
        </p:nvSpPr>
        <p:spPr bwMode="auto">
          <a:xfrm>
            <a:off x="152400" y="4564063"/>
            <a:ext cx="4343400" cy="2209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sr-Latn-CS" altLang="en-US" sz="2800" b="1" dirty="0">
                <a:latin typeface="Arial" charset="0"/>
              </a:rPr>
              <a:t>Tip kola i analize</a:t>
            </a:r>
          </a:p>
          <a:p>
            <a:pPr eaLnBrk="1" hangingPunct="1">
              <a:buClrTx/>
              <a:buFontTx/>
              <a:buNone/>
              <a:defRPr/>
            </a:pPr>
            <a:r>
              <a:rPr lang="sr-Latn-CS" altLang="en-US" sz="2800" b="1" dirty="0">
                <a:latin typeface="Arial" charset="0"/>
              </a:rPr>
              <a:t>2. Linearna reaktivna u AC domenu</a:t>
            </a:r>
          </a:p>
          <a:p>
            <a:pPr eaLnBrk="1" hangingPunct="1">
              <a:buClrTx/>
              <a:buFontTx/>
              <a:buAutoNum type="arabicPeriod"/>
              <a:defRPr/>
            </a:pPr>
            <a:endParaRPr lang="en-GB" altLang="en-US" sz="28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7D58DE9-EEF8-4B74-B1E7-A455D2BB8B83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en-US" altLang="en-US" sz="140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07975"/>
            <a:ext cx="7772400" cy="457200"/>
          </a:xfrm>
        </p:spPr>
        <p:txBody>
          <a:bodyPr/>
          <a:lstStyle/>
          <a:p>
            <a:pPr eaLnBrk="1" hangingPunct="1"/>
            <a:r>
              <a:rPr lang="sr-Latn-CS" altLang="en-US"/>
              <a:t>Analiza kola</a:t>
            </a:r>
            <a:endParaRPr lang="en-GB" altLang="en-US"/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4724400" y="4419600"/>
            <a:ext cx="4267200" cy="1905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sr-Latn-CS" altLang="en-US" sz="2800" b="1" dirty="0">
                <a:latin typeface="Arial" charset="0"/>
              </a:rPr>
              <a:t>Matematički model</a:t>
            </a:r>
          </a:p>
          <a:p>
            <a:pPr eaLnBrk="1" hangingPunct="1">
              <a:buClrTx/>
              <a:buFontTx/>
              <a:buNone/>
              <a:defRPr/>
            </a:pPr>
            <a:r>
              <a:rPr lang="sr-Latn-CS" altLang="en-US" sz="2800" b="1" dirty="0">
                <a:latin typeface="Arial" charset="0"/>
              </a:rPr>
              <a:t>3. Linearne diferencijalne jednačine</a:t>
            </a:r>
            <a:endParaRPr lang="en-GB" altLang="en-US" sz="2800" b="1" dirty="0">
              <a:latin typeface="Arial" charset="0"/>
            </a:endParaRP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914400" y="668338"/>
            <a:ext cx="6934200" cy="1752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altLang="en-US" sz="2400" dirty="0" err="1">
                <a:latin typeface="Verdana" pitchFamily="34" charset="0"/>
              </a:rPr>
              <a:t>Pona</a:t>
            </a:r>
            <a:r>
              <a:rPr lang="sr-Latn-CS" altLang="en-US" sz="2400" dirty="0">
                <a:latin typeface="Verdana" pitchFamily="34" charset="0"/>
              </a:rPr>
              <a:t>š</a:t>
            </a:r>
            <a:r>
              <a:rPr lang="en-US" altLang="en-US" sz="2400" dirty="0" err="1">
                <a:latin typeface="Verdana" pitchFamily="34" charset="0"/>
              </a:rPr>
              <a:t>anje</a:t>
            </a:r>
            <a:r>
              <a:rPr lang="en-US" altLang="en-US" sz="2400" dirty="0">
                <a:latin typeface="Verdana" pitchFamily="34" charset="0"/>
              </a:rPr>
              <a:t> </a:t>
            </a:r>
            <a:r>
              <a:rPr lang="sr-Latn-CS" altLang="en-US" sz="2400" b="1" dirty="0">
                <a:latin typeface="Verdana" pitchFamily="34" charset="0"/>
              </a:rPr>
              <a:t>linearnih reaktivnih kola</a:t>
            </a:r>
            <a:r>
              <a:rPr lang="en-US" altLang="en-US" sz="2400" b="1" dirty="0">
                <a:latin typeface="Verdana" pitchFamily="34" charset="0"/>
              </a:rPr>
              <a:t> </a:t>
            </a:r>
            <a:r>
              <a:rPr lang="sr-Latn-CS" altLang="en-US" sz="2400" dirty="0">
                <a:latin typeface="Verdana" pitchFamily="34" charset="0"/>
              </a:rPr>
              <a:t>u </a:t>
            </a:r>
            <a:r>
              <a:rPr lang="sr-Latn-CS" altLang="en-US" sz="2400" b="1" dirty="0">
                <a:latin typeface="Verdana" pitchFamily="34" charset="0"/>
              </a:rPr>
              <a:t>vremenskom domenu</a:t>
            </a:r>
            <a:r>
              <a:rPr lang="sr-Latn-CS" altLang="en-US" sz="2400" dirty="0">
                <a:latin typeface="Verdana" pitchFamily="34" charset="0"/>
              </a:rPr>
              <a:t> opisuje se sistemom linearnih diferencijalnih jednačina</a:t>
            </a:r>
            <a:endParaRPr lang="sr-Latn-CS" altLang="en-US" sz="2800" dirty="0">
              <a:latin typeface="Verdana" pitchFamily="34" charset="0"/>
            </a:endParaRPr>
          </a:p>
        </p:txBody>
      </p:sp>
      <p:graphicFrame>
        <p:nvGraphicFramePr>
          <p:cNvPr id="69657" name="Object 25"/>
          <p:cNvGraphicFramePr>
            <a:graphicFrameLocks noChangeAspect="1"/>
          </p:cNvGraphicFramePr>
          <p:nvPr/>
        </p:nvGraphicFramePr>
        <p:xfrm>
          <a:off x="5316538" y="2489200"/>
          <a:ext cx="3143250" cy="194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98" name="Equation" r:id="rId4" imgW="2070100" imgH="1282700" progId="Equation.3">
                  <p:embed/>
                </p:oleObj>
              </mc:Choice>
              <mc:Fallback>
                <p:oleObj name="Equation" r:id="rId4" imgW="2070100" imgH="12827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6538" y="2489200"/>
                        <a:ext cx="3143250" cy="1947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508000" y="2532063"/>
            <a:ext cx="4572000" cy="1887537"/>
            <a:chOff x="48" y="1595"/>
            <a:chExt cx="2880" cy="1189"/>
          </a:xfrm>
        </p:grpSpPr>
        <p:grpSp>
          <p:nvGrpSpPr>
            <p:cNvPr id="34830" name="Group 36"/>
            <p:cNvGrpSpPr>
              <a:grpSpLocks/>
            </p:cNvGrpSpPr>
            <p:nvPr/>
          </p:nvGrpSpPr>
          <p:grpSpPr bwMode="auto">
            <a:xfrm>
              <a:off x="48" y="1595"/>
              <a:ext cx="2880" cy="1189"/>
              <a:chOff x="48" y="1595"/>
              <a:chExt cx="2880" cy="1189"/>
            </a:xfrm>
          </p:grpSpPr>
          <p:grpSp>
            <p:nvGrpSpPr>
              <p:cNvPr id="34834" name="Group 14"/>
              <p:cNvGrpSpPr>
                <a:grpSpLocks/>
              </p:cNvGrpSpPr>
              <p:nvPr/>
            </p:nvGrpSpPr>
            <p:grpSpPr bwMode="auto">
              <a:xfrm>
                <a:off x="1104" y="1894"/>
                <a:ext cx="496" cy="622"/>
                <a:chOff x="1248" y="1680"/>
                <a:chExt cx="432" cy="480"/>
              </a:xfrm>
            </p:grpSpPr>
            <p:sp>
              <p:nvSpPr>
                <p:cNvPr id="34849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1296" y="1824"/>
                  <a:ext cx="384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ClrTx/>
                    <a:buFontTx/>
                    <a:buNone/>
                  </a:pPr>
                  <a:r>
                    <a:rPr lang="sr-Latn-CS" altLang="en-US" sz="1800" b="1" i="1"/>
                    <a:t>v</a:t>
                  </a:r>
                  <a:r>
                    <a:rPr lang="sr-Latn-CS" altLang="en-US" sz="1800" b="1" baseline="-25000"/>
                    <a:t>1</a:t>
                  </a:r>
                  <a:r>
                    <a:rPr lang="sr-Latn-CS" altLang="en-US" sz="1800" b="1"/>
                    <a:t>(t)</a:t>
                  </a:r>
                  <a:endParaRPr lang="en-US" altLang="en-US" sz="1800" b="1"/>
                </a:p>
              </p:txBody>
            </p:sp>
            <p:sp>
              <p:nvSpPr>
                <p:cNvPr id="34850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1248" y="1680"/>
                  <a:ext cx="0" cy="48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4835" name="Group 34"/>
              <p:cNvGrpSpPr>
                <a:grpSpLocks/>
              </p:cNvGrpSpPr>
              <p:nvPr/>
            </p:nvGrpSpPr>
            <p:grpSpPr bwMode="auto">
              <a:xfrm>
                <a:off x="48" y="1595"/>
                <a:ext cx="2880" cy="1189"/>
                <a:chOff x="48" y="1595"/>
                <a:chExt cx="2880" cy="1189"/>
              </a:xfrm>
            </p:grpSpPr>
            <p:grpSp>
              <p:nvGrpSpPr>
                <p:cNvPr id="34836" name="Group 8"/>
                <p:cNvGrpSpPr>
                  <a:grpSpLocks/>
                </p:cNvGrpSpPr>
                <p:nvPr/>
              </p:nvGrpSpPr>
              <p:grpSpPr bwMode="auto">
                <a:xfrm>
                  <a:off x="930" y="1595"/>
                  <a:ext cx="237" cy="280"/>
                  <a:chOff x="993" y="1449"/>
                  <a:chExt cx="207" cy="216"/>
                </a:xfrm>
              </p:grpSpPr>
              <p:sp>
                <p:nvSpPr>
                  <p:cNvPr id="34847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93" y="1449"/>
                    <a:ext cx="195" cy="17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accent2"/>
                      </a:buClr>
                      <a:buFont typeface="Wingdings" pitchFamily="2" charset="2"/>
                      <a:buChar char="w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65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85000"/>
                      <a:buFont typeface="Wingdings" pitchFamily="2" charset="2"/>
                      <a:buChar char="w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FontTx/>
                      <a:buNone/>
                    </a:pPr>
                    <a:r>
                      <a:rPr lang="sr-Latn-CS" altLang="en-US" sz="1800" b="1"/>
                      <a:t> 1</a:t>
                    </a:r>
                    <a:endParaRPr lang="en-US" altLang="en-US" sz="1800" b="1"/>
                  </a:p>
                </p:txBody>
              </p:sp>
              <p:sp>
                <p:nvSpPr>
                  <p:cNvPr id="34848" name="Oval 10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1473"/>
                    <a:ext cx="192" cy="19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accent2"/>
                      </a:buClr>
                      <a:buFont typeface="Wingdings" pitchFamily="2" charset="2"/>
                      <a:buChar char="w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65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85000"/>
                      <a:buFont typeface="Wingdings" pitchFamily="2" charset="2"/>
                      <a:buChar char="w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en-US" altLang="en-US" sz="2400"/>
                  </a:p>
                </p:txBody>
              </p:sp>
            </p:grpSp>
            <p:grpSp>
              <p:nvGrpSpPr>
                <p:cNvPr id="34837" name="Group 11"/>
                <p:cNvGrpSpPr>
                  <a:grpSpLocks/>
                </p:cNvGrpSpPr>
                <p:nvPr/>
              </p:nvGrpSpPr>
              <p:grpSpPr bwMode="auto">
                <a:xfrm>
                  <a:off x="1921" y="1614"/>
                  <a:ext cx="237" cy="280"/>
                  <a:chOff x="1857" y="1464"/>
                  <a:chExt cx="207" cy="216"/>
                </a:xfrm>
              </p:grpSpPr>
              <p:sp>
                <p:nvSpPr>
                  <p:cNvPr id="34845" name="Text Box 1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57" y="1464"/>
                    <a:ext cx="195" cy="17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accent2"/>
                      </a:buClr>
                      <a:buFont typeface="Wingdings" pitchFamily="2" charset="2"/>
                      <a:buChar char="w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65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85000"/>
                      <a:buFont typeface="Wingdings" pitchFamily="2" charset="2"/>
                      <a:buChar char="w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FontTx/>
                      <a:buNone/>
                    </a:pPr>
                    <a:r>
                      <a:rPr lang="sr-Latn-CS" altLang="en-US" sz="1800" b="1"/>
                      <a:t> 2</a:t>
                    </a:r>
                    <a:endParaRPr lang="en-US" altLang="en-US" sz="1800" b="1"/>
                  </a:p>
                </p:txBody>
              </p:sp>
              <p:sp>
                <p:nvSpPr>
                  <p:cNvPr id="34846" name="Oval 13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1488"/>
                    <a:ext cx="192" cy="19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accent2"/>
                      </a:buClr>
                      <a:buFont typeface="Wingdings" pitchFamily="2" charset="2"/>
                      <a:buChar char="w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65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85000"/>
                      <a:buFont typeface="Wingdings" pitchFamily="2" charset="2"/>
                      <a:buChar char="w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en-US" altLang="en-US" sz="2400"/>
                  </a:p>
                </p:txBody>
              </p:sp>
            </p:grpSp>
            <p:grpSp>
              <p:nvGrpSpPr>
                <p:cNvPr id="34838" name="Group 32"/>
                <p:cNvGrpSpPr>
                  <a:grpSpLocks/>
                </p:cNvGrpSpPr>
                <p:nvPr/>
              </p:nvGrpSpPr>
              <p:grpSpPr bwMode="auto">
                <a:xfrm>
                  <a:off x="48" y="1702"/>
                  <a:ext cx="2880" cy="1082"/>
                  <a:chOff x="48" y="1702"/>
                  <a:chExt cx="2880" cy="1082"/>
                </a:xfrm>
              </p:grpSpPr>
              <p:grpSp>
                <p:nvGrpSpPr>
                  <p:cNvPr id="34839" name="Group 20"/>
                  <p:cNvGrpSpPr>
                    <a:grpSpLocks/>
                  </p:cNvGrpSpPr>
                  <p:nvPr/>
                </p:nvGrpSpPr>
                <p:grpSpPr bwMode="auto">
                  <a:xfrm>
                    <a:off x="2448" y="1883"/>
                    <a:ext cx="480" cy="624"/>
                    <a:chOff x="2400" y="1680"/>
                    <a:chExt cx="384" cy="528"/>
                  </a:xfrm>
                </p:grpSpPr>
                <p:sp>
                  <p:nvSpPr>
                    <p:cNvPr id="34843" name="Text Box 2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400" y="1824"/>
                      <a:ext cx="384" cy="19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buChar char="w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buChar char="l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Char char="w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§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§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§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§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§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  <a:buClrTx/>
                        <a:buFontTx/>
                        <a:buNone/>
                      </a:pPr>
                      <a:r>
                        <a:rPr lang="sr-Latn-CS" altLang="en-US" sz="1800" b="1" i="1"/>
                        <a:t>v</a:t>
                      </a:r>
                      <a:r>
                        <a:rPr lang="sr-Latn-CS" altLang="en-US" sz="1800" b="1" baseline="-25000"/>
                        <a:t>2 </a:t>
                      </a:r>
                      <a:r>
                        <a:rPr lang="sr-Latn-CS" altLang="en-US" sz="1800" b="1"/>
                        <a:t>(t)</a:t>
                      </a:r>
                      <a:endParaRPr lang="en-US" altLang="en-US" sz="1800" b="1"/>
                    </a:p>
                  </p:txBody>
                </p:sp>
                <p:sp>
                  <p:nvSpPr>
                    <p:cNvPr id="34844" name="Line 22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400" y="1680"/>
                      <a:ext cx="0" cy="52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4840" name="Group 31"/>
                  <p:cNvGrpSpPr>
                    <a:grpSpLocks/>
                  </p:cNvGrpSpPr>
                  <p:nvPr/>
                </p:nvGrpSpPr>
                <p:grpSpPr bwMode="auto">
                  <a:xfrm>
                    <a:off x="48" y="1702"/>
                    <a:ext cx="2544" cy="1082"/>
                    <a:chOff x="48" y="1702"/>
                    <a:chExt cx="2544" cy="1082"/>
                  </a:xfrm>
                </p:grpSpPr>
                <p:pic>
                  <p:nvPicPr>
                    <p:cNvPr id="34841" name="Picture 7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6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768" y="1702"/>
                      <a:ext cx="1824" cy="108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34842" name="Text Box 1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8" y="1881"/>
                      <a:ext cx="912" cy="23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buChar char="w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buChar char="l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Char char="w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§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§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§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§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§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  <a:buClrTx/>
                        <a:buFontTx/>
                        <a:buNone/>
                      </a:pPr>
                      <a:r>
                        <a:rPr lang="sr-Latn-CS" altLang="en-US" sz="1800" b="1">
                          <a:solidFill>
                            <a:schemeClr val="accent2"/>
                          </a:solidFill>
                        </a:rPr>
                        <a:t>I(t)=Isin(</a:t>
                      </a:r>
                      <a:r>
                        <a:rPr lang="sr-Latn-CS" altLang="en-US" sz="1800" b="1">
                          <a:solidFill>
                            <a:schemeClr val="accent2"/>
                          </a:solidFill>
                          <a:latin typeface="Symbol" pitchFamily="18" charset="2"/>
                        </a:rPr>
                        <a:t>w</a:t>
                      </a:r>
                      <a:r>
                        <a:rPr lang="sr-Latn-CS" altLang="en-US" sz="1800" b="1">
                          <a:solidFill>
                            <a:schemeClr val="accent2"/>
                          </a:solidFill>
                        </a:rPr>
                        <a:t>t)</a:t>
                      </a:r>
                      <a:endParaRPr lang="en-US" altLang="en-US" sz="1800" b="1" baseline="30000">
                        <a:solidFill>
                          <a:schemeClr val="accent2"/>
                        </a:solidFill>
                        <a:latin typeface="Symbol" pitchFamily="18" charset="2"/>
                      </a:endParaRPr>
                    </a:p>
                  </p:txBody>
                </p:sp>
              </p:grpSp>
            </p:grpSp>
          </p:grpSp>
        </p:grpSp>
        <p:grpSp>
          <p:nvGrpSpPr>
            <p:cNvPr id="34831" name="Group 37"/>
            <p:cNvGrpSpPr>
              <a:grpSpLocks/>
            </p:cNvGrpSpPr>
            <p:nvPr/>
          </p:nvGrpSpPr>
          <p:grpSpPr bwMode="auto">
            <a:xfrm>
              <a:off x="1440" y="2208"/>
              <a:ext cx="384" cy="288"/>
              <a:chOff x="1440" y="2208"/>
              <a:chExt cx="384" cy="288"/>
            </a:xfrm>
          </p:grpSpPr>
          <p:sp>
            <p:nvSpPr>
              <p:cNvPr id="34832" name="Line 27"/>
              <p:cNvSpPr>
                <a:spLocks noChangeShapeType="1"/>
              </p:cNvSpPr>
              <p:nvPr/>
            </p:nvSpPr>
            <p:spPr bwMode="auto">
              <a:xfrm>
                <a:off x="1776" y="220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33" name="Text Box 29"/>
              <p:cNvSpPr txBox="1">
                <a:spLocks noChangeArrowheads="1"/>
              </p:cNvSpPr>
              <p:nvPr/>
            </p:nvSpPr>
            <p:spPr bwMode="auto">
              <a:xfrm>
                <a:off x="1440" y="2265"/>
                <a:ext cx="38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sr-Latn-CS" altLang="en-US" sz="1800" b="1" i="1">
                    <a:solidFill>
                      <a:schemeClr val="accent2"/>
                    </a:solidFill>
                  </a:rPr>
                  <a:t>i</a:t>
                </a:r>
                <a:r>
                  <a:rPr lang="sr-Latn-CS" altLang="en-US" sz="1800" b="1" baseline="-25000">
                    <a:solidFill>
                      <a:schemeClr val="accent2"/>
                    </a:solidFill>
                  </a:rPr>
                  <a:t>L</a:t>
                </a:r>
                <a:r>
                  <a:rPr lang="sr-Latn-CS" altLang="en-US" sz="1800" b="1">
                    <a:solidFill>
                      <a:schemeClr val="accent2"/>
                    </a:solidFill>
                  </a:rPr>
                  <a:t>(t)</a:t>
                </a:r>
                <a:endParaRPr lang="en-US" altLang="en-US" sz="1800" b="1" baseline="30000">
                  <a:solidFill>
                    <a:schemeClr val="accent2"/>
                  </a:solidFill>
                  <a:latin typeface="Symbol" pitchFamily="18" charset="2"/>
                </a:endParaRPr>
              </a:p>
            </p:txBody>
          </p:sp>
        </p:grpSp>
      </p:grpSp>
      <p:sp>
        <p:nvSpPr>
          <p:cNvPr id="69665" name="Oval 33"/>
          <p:cNvSpPr>
            <a:spLocks noChangeArrowheads="1"/>
          </p:cNvSpPr>
          <p:nvPr/>
        </p:nvSpPr>
        <p:spPr bwMode="auto">
          <a:xfrm>
            <a:off x="431800" y="2743200"/>
            <a:ext cx="1676400" cy="1219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5129" name="Rectangle 35"/>
          <p:cNvSpPr>
            <a:spLocks noChangeArrowheads="1"/>
          </p:cNvSpPr>
          <p:nvPr/>
        </p:nvSpPr>
        <p:spPr bwMode="auto">
          <a:xfrm>
            <a:off x="228600" y="4419600"/>
            <a:ext cx="4267200" cy="1905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sr-Latn-CS" altLang="en-US" sz="2800" b="1" dirty="0">
                <a:latin typeface="Arial" charset="0"/>
              </a:rPr>
              <a:t>Tip kola i analize</a:t>
            </a:r>
          </a:p>
          <a:p>
            <a:pPr eaLnBrk="1" hangingPunct="1">
              <a:buClrTx/>
              <a:buFontTx/>
              <a:buNone/>
              <a:defRPr/>
            </a:pPr>
            <a:r>
              <a:rPr lang="sr-Latn-CS" altLang="en-US" sz="2800" b="1" dirty="0">
                <a:latin typeface="Arial" charset="0"/>
              </a:rPr>
              <a:t>3. Linearna reaktivna u TR domenu</a:t>
            </a:r>
            <a:endParaRPr lang="en-GB" altLang="en-US" sz="2800" b="1" dirty="0">
              <a:latin typeface="Arial" charset="0"/>
            </a:endParaRPr>
          </a:p>
        </p:txBody>
      </p:sp>
      <p:pic>
        <p:nvPicPr>
          <p:cNvPr id="34827" name="Ink 32"/>
          <p:cNvPicPr>
            <a:picLocks noRot="1" noChangeAspect="1" noEditPoints="1" noChangeArrowheads="1" noChangeShapeType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2500" y="4203700"/>
            <a:ext cx="84138" cy="8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8" name="Ink 33"/>
          <p:cNvPicPr>
            <a:picLocks noRot="1" noChangeAspect="1" noEditPoints="1" noChangeArrowheads="1" noChangeShapeType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9588" y="4210050"/>
            <a:ext cx="84137" cy="8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9" name="Ink 34"/>
          <p:cNvPicPr>
            <a:picLocks noRot="1" noChangeAspect="1" noEditPoints="1" noChangeArrowheads="1" noChangeShapeType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9763" y="3379788"/>
            <a:ext cx="84137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69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9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9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nimBg="1"/>
      <p:bldP spid="69665" grpId="0" animBg="1"/>
      <p:bldP spid="512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5E2C888-7918-4B77-B2C2-8C0CE60F0BF0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en-US" altLang="en-US" sz="140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07975"/>
            <a:ext cx="7772400" cy="457200"/>
          </a:xfrm>
        </p:spPr>
        <p:txBody>
          <a:bodyPr/>
          <a:lstStyle/>
          <a:p>
            <a:pPr eaLnBrk="1" hangingPunct="1"/>
            <a:r>
              <a:rPr lang="sr-Latn-CS" altLang="en-US"/>
              <a:t>Analiza kola</a:t>
            </a:r>
            <a:endParaRPr lang="en-GB" altLang="en-US"/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4724400" y="4419600"/>
            <a:ext cx="4267200" cy="1905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sr-Latn-CS" altLang="en-US" sz="2800" b="1" dirty="0">
                <a:latin typeface="Arial" charset="0"/>
              </a:rPr>
              <a:t>Matematički model</a:t>
            </a:r>
          </a:p>
          <a:p>
            <a:pPr eaLnBrk="1" hangingPunct="1">
              <a:buClrTx/>
              <a:buFontTx/>
              <a:buNone/>
              <a:defRPr/>
            </a:pPr>
            <a:r>
              <a:rPr lang="sr-Latn-CS" altLang="en-US" sz="2800" b="1" dirty="0">
                <a:latin typeface="Arial" charset="0"/>
              </a:rPr>
              <a:t>3. Linearne diferencijalne jednačine</a:t>
            </a:r>
            <a:endParaRPr lang="en-GB" altLang="en-US" sz="2800" b="1" dirty="0">
              <a:latin typeface="Arial" charset="0"/>
            </a:endParaRPr>
          </a:p>
        </p:txBody>
      </p:sp>
      <p:sp>
        <p:nvSpPr>
          <p:cNvPr id="34821" name="Rectangle 4"/>
          <p:cNvSpPr>
            <a:spLocks noChangeArrowheads="1"/>
          </p:cNvSpPr>
          <p:nvPr/>
        </p:nvSpPr>
        <p:spPr bwMode="auto">
          <a:xfrm>
            <a:off x="914400" y="795338"/>
            <a:ext cx="6934200" cy="1752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altLang="en-US" sz="2400" dirty="0" err="1">
                <a:latin typeface="Verdana" pitchFamily="34" charset="0"/>
              </a:rPr>
              <a:t>Pona</a:t>
            </a:r>
            <a:r>
              <a:rPr lang="sr-Latn-CS" altLang="en-US" sz="2400" dirty="0">
                <a:latin typeface="Verdana" pitchFamily="34" charset="0"/>
              </a:rPr>
              <a:t>š</a:t>
            </a:r>
            <a:r>
              <a:rPr lang="en-US" altLang="en-US" sz="2400" dirty="0" err="1">
                <a:latin typeface="Verdana" pitchFamily="34" charset="0"/>
              </a:rPr>
              <a:t>anje</a:t>
            </a:r>
            <a:r>
              <a:rPr lang="en-US" altLang="en-US" sz="2400" dirty="0">
                <a:latin typeface="Verdana" pitchFamily="34" charset="0"/>
              </a:rPr>
              <a:t> </a:t>
            </a:r>
            <a:r>
              <a:rPr lang="sr-Latn-CS" altLang="en-US" sz="2400" b="1" dirty="0">
                <a:latin typeface="Verdana" pitchFamily="34" charset="0"/>
              </a:rPr>
              <a:t>linearnih reaktivnih kola</a:t>
            </a:r>
            <a:r>
              <a:rPr lang="en-US" altLang="en-US" sz="2400" b="1" dirty="0">
                <a:latin typeface="Verdana" pitchFamily="34" charset="0"/>
              </a:rPr>
              <a:t> </a:t>
            </a:r>
            <a:r>
              <a:rPr lang="sr-Latn-CS" altLang="en-US" sz="2400" dirty="0">
                <a:latin typeface="Verdana" pitchFamily="34" charset="0"/>
              </a:rPr>
              <a:t>u </a:t>
            </a:r>
            <a:r>
              <a:rPr lang="sr-Latn-CS" altLang="en-US" sz="2400" b="1" dirty="0">
                <a:latin typeface="Verdana" pitchFamily="34" charset="0"/>
              </a:rPr>
              <a:t>vremenskom domenu </a:t>
            </a:r>
            <a:r>
              <a:rPr lang="sr-Latn-CS" altLang="en-US" sz="2400" dirty="0">
                <a:latin typeface="Verdana" pitchFamily="34" charset="0"/>
              </a:rPr>
              <a:t>opisuje se sistemom linearnih diferencijalnih jednačina</a:t>
            </a:r>
            <a:endParaRPr lang="sr-Latn-CS" altLang="en-US" sz="2800" dirty="0">
              <a:latin typeface="Verdana" pitchFamily="34" charset="0"/>
            </a:endParaRPr>
          </a:p>
        </p:txBody>
      </p:sp>
      <p:graphicFrame>
        <p:nvGraphicFramePr>
          <p:cNvPr id="138245" name="Object 5"/>
          <p:cNvGraphicFramePr>
            <a:graphicFrameLocks noChangeAspect="1"/>
          </p:cNvGraphicFramePr>
          <p:nvPr/>
        </p:nvGraphicFramePr>
        <p:xfrm>
          <a:off x="4940300" y="2560638"/>
          <a:ext cx="3895725" cy="194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46" name="Equation" r:id="rId4" imgW="2565400" imgH="1282700" progId="Equation.3">
                  <p:embed/>
                </p:oleObj>
              </mc:Choice>
              <mc:Fallback>
                <p:oleObj name="Equation" r:id="rId4" imgW="2565400" imgH="12827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0300" y="2560638"/>
                        <a:ext cx="3895725" cy="1947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5847" name="Group 6"/>
          <p:cNvGrpSpPr>
            <a:grpSpLocks/>
          </p:cNvGrpSpPr>
          <p:nvPr/>
        </p:nvGrpSpPr>
        <p:grpSpPr bwMode="auto">
          <a:xfrm>
            <a:off x="508000" y="2532063"/>
            <a:ext cx="4572000" cy="1887537"/>
            <a:chOff x="48" y="1595"/>
            <a:chExt cx="2880" cy="1189"/>
          </a:xfrm>
        </p:grpSpPr>
        <p:grpSp>
          <p:nvGrpSpPr>
            <p:cNvPr id="35850" name="Group 7"/>
            <p:cNvGrpSpPr>
              <a:grpSpLocks/>
            </p:cNvGrpSpPr>
            <p:nvPr/>
          </p:nvGrpSpPr>
          <p:grpSpPr bwMode="auto">
            <a:xfrm>
              <a:off x="48" y="1595"/>
              <a:ext cx="2880" cy="1189"/>
              <a:chOff x="48" y="1595"/>
              <a:chExt cx="2880" cy="1189"/>
            </a:xfrm>
          </p:grpSpPr>
          <p:grpSp>
            <p:nvGrpSpPr>
              <p:cNvPr id="35854" name="Group 8"/>
              <p:cNvGrpSpPr>
                <a:grpSpLocks/>
              </p:cNvGrpSpPr>
              <p:nvPr/>
            </p:nvGrpSpPr>
            <p:grpSpPr bwMode="auto">
              <a:xfrm>
                <a:off x="1104" y="1894"/>
                <a:ext cx="496" cy="622"/>
                <a:chOff x="1248" y="1680"/>
                <a:chExt cx="432" cy="480"/>
              </a:xfrm>
            </p:grpSpPr>
            <p:sp>
              <p:nvSpPr>
                <p:cNvPr id="35869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1296" y="1824"/>
                  <a:ext cx="384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ClrTx/>
                    <a:buFontTx/>
                    <a:buNone/>
                  </a:pPr>
                  <a:r>
                    <a:rPr lang="sr-Latn-CS" altLang="en-US" sz="1800" b="1" i="1"/>
                    <a:t>v</a:t>
                  </a:r>
                  <a:r>
                    <a:rPr lang="sr-Latn-CS" altLang="en-US" sz="1800" b="1" baseline="-25000"/>
                    <a:t>1</a:t>
                  </a:r>
                  <a:r>
                    <a:rPr lang="sr-Latn-CS" altLang="en-US" sz="1800" b="1"/>
                    <a:t>(t)</a:t>
                  </a:r>
                  <a:endParaRPr lang="en-US" altLang="en-US" sz="1800" b="1"/>
                </a:p>
              </p:txBody>
            </p:sp>
            <p:sp>
              <p:nvSpPr>
                <p:cNvPr id="35870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1248" y="1680"/>
                  <a:ext cx="0" cy="48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5855" name="Group 11"/>
              <p:cNvGrpSpPr>
                <a:grpSpLocks/>
              </p:cNvGrpSpPr>
              <p:nvPr/>
            </p:nvGrpSpPr>
            <p:grpSpPr bwMode="auto">
              <a:xfrm>
                <a:off x="48" y="1595"/>
                <a:ext cx="2880" cy="1189"/>
                <a:chOff x="48" y="1595"/>
                <a:chExt cx="2880" cy="1189"/>
              </a:xfrm>
            </p:grpSpPr>
            <p:grpSp>
              <p:nvGrpSpPr>
                <p:cNvPr id="35856" name="Group 12"/>
                <p:cNvGrpSpPr>
                  <a:grpSpLocks/>
                </p:cNvGrpSpPr>
                <p:nvPr/>
              </p:nvGrpSpPr>
              <p:grpSpPr bwMode="auto">
                <a:xfrm>
                  <a:off x="930" y="1595"/>
                  <a:ext cx="237" cy="280"/>
                  <a:chOff x="993" y="1449"/>
                  <a:chExt cx="207" cy="216"/>
                </a:xfrm>
              </p:grpSpPr>
              <p:sp>
                <p:nvSpPr>
                  <p:cNvPr id="35867" name="Text Box 1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93" y="1449"/>
                    <a:ext cx="195" cy="17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accent2"/>
                      </a:buClr>
                      <a:buFont typeface="Wingdings" pitchFamily="2" charset="2"/>
                      <a:buChar char="w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65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85000"/>
                      <a:buFont typeface="Wingdings" pitchFamily="2" charset="2"/>
                      <a:buChar char="w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FontTx/>
                      <a:buNone/>
                    </a:pPr>
                    <a:r>
                      <a:rPr lang="sr-Latn-CS" altLang="en-US" sz="1800" b="1"/>
                      <a:t> 1</a:t>
                    </a:r>
                    <a:endParaRPr lang="en-US" altLang="en-US" sz="1800" b="1"/>
                  </a:p>
                </p:txBody>
              </p:sp>
              <p:sp>
                <p:nvSpPr>
                  <p:cNvPr id="35868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1473"/>
                    <a:ext cx="192" cy="19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accent2"/>
                      </a:buClr>
                      <a:buFont typeface="Wingdings" pitchFamily="2" charset="2"/>
                      <a:buChar char="w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65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85000"/>
                      <a:buFont typeface="Wingdings" pitchFamily="2" charset="2"/>
                      <a:buChar char="w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en-US" altLang="en-US" sz="2400"/>
                  </a:p>
                </p:txBody>
              </p:sp>
            </p:grpSp>
            <p:grpSp>
              <p:nvGrpSpPr>
                <p:cNvPr id="35857" name="Group 15"/>
                <p:cNvGrpSpPr>
                  <a:grpSpLocks/>
                </p:cNvGrpSpPr>
                <p:nvPr/>
              </p:nvGrpSpPr>
              <p:grpSpPr bwMode="auto">
                <a:xfrm>
                  <a:off x="1921" y="1614"/>
                  <a:ext cx="237" cy="280"/>
                  <a:chOff x="1857" y="1464"/>
                  <a:chExt cx="207" cy="216"/>
                </a:xfrm>
              </p:grpSpPr>
              <p:sp>
                <p:nvSpPr>
                  <p:cNvPr id="35865" name="Text 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57" y="1464"/>
                    <a:ext cx="195" cy="17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accent2"/>
                      </a:buClr>
                      <a:buFont typeface="Wingdings" pitchFamily="2" charset="2"/>
                      <a:buChar char="w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65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85000"/>
                      <a:buFont typeface="Wingdings" pitchFamily="2" charset="2"/>
                      <a:buChar char="w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FontTx/>
                      <a:buNone/>
                    </a:pPr>
                    <a:r>
                      <a:rPr lang="sr-Latn-CS" altLang="en-US" sz="1800" b="1"/>
                      <a:t> 2</a:t>
                    </a:r>
                    <a:endParaRPr lang="en-US" altLang="en-US" sz="1800" b="1"/>
                  </a:p>
                </p:txBody>
              </p:sp>
              <p:sp>
                <p:nvSpPr>
                  <p:cNvPr id="35866" name="Oval 17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1488"/>
                    <a:ext cx="192" cy="19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accent2"/>
                      </a:buClr>
                      <a:buFont typeface="Wingdings" pitchFamily="2" charset="2"/>
                      <a:buChar char="w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65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85000"/>
                      <a:buFont typeface="Wingdings" pitchFamily="2" charset="2"/>
                      <a:buChar char="w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en-US" altLang="en-US" sz="2400"/>
                  </a:p>
                </p:txBody>
              </p:sp>
            </p:grpSp>
            <p:grpSp>
              <p:nvGrpSpPr>
                <p:cNvPr id="35858" name="Group 18"/>
                <p:cNvGrpSpPr>
                  <a:grpSpLocks/>
                </p:cNvGrpSpPr>
                <p:nvPr/>
              </p:nvGrpSpPr>
              <p:grpSpPr bwMode="auto">
                <a:xfrm>
                  <a:off x="48" y="1702"/>
                  <a:ext cx="2880" cy="1082"/>
                  <a:chOff x="48" y="1702"/>
                  <a:chExt cx="2880" cy="1082"/>
                </a:xfrm>
              </p:grpSpPr>
              <p:grpSp>
                <p:nvGrpSpPr>
                  <p:cNvPr id="35859" name="Group 19"/>
                  <p:cNvGrpSpPr>
                    <a:grpSpLocks/>
                  </p:cNvGrpSpPr>
                  <p:nvPr/>
                </p:nvGrpSpPr>
                <p:grpSpPr bwMode="auto">
                  <a:xfrm>
                    <a:off x="2448" y="1883"/>
                    <a:ext cx="480" cy="624"/>
                    <a:chOff x="2400" y="1680"/>
                    <a:chExt cx="384" cy="528"/>
                  </a:xfrm>
                </p:grpSpPr>
                <p:sp>
                  <p:nvSpPr>
                    <p:cNvPr id="35863" name="Text Box 2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400" y="1824"/>
                      <a:ext cx="384" cy="19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buChar char="w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buChar char="l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Char char="w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§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§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§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§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§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  <a:buClrTx/>
                        <a:buFontTx/>
                        <a:buNone/>
                      </a:pPr>
                      <a:r>
                        <a:rPr lang="sr-Latn-CS" altLang="en-US" sz="1800" b="1" i="1"/>
                        <a:t>v</a:t>
                      </a:r>
                      <a:r>
                        <a:rPr lang="sr-Latn-CS" altLang="en-US" sz="1800" b="1" baseline="-25000"/>
                        <a:t>2 </a:t>
                      </a:r>
                      <a:r>
                        <a:rPr lang="sr-Latn-CS" altLang="en-US" sz="1800" b="1"/>
                        <a:t>(t)</a:t>
                      </a:r>
                      <a:endParaRPr lang="en-US" altLang="en-US" sz="1800" b="1"/>
                    </a:p>
                  </p:txBody>
                </p:sp>
                <p:sp>
                  <p:nvSpPr>
                    <p:cNvPr id="35864" name="Line 2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400" y="1680"/>
                      <a:ext cx="0" cy="52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5860" name="Group 22"/>
                  <p:cNvGrpSpPr>
                    <a:grpSpLocks/>
                  </p:cNvGrpSpPr>
                  <p:nvPr/>
                </p:nvGrpSpPr>
                <p:grpSpPr bwMode="auto">
                  <a:xfrm>
                    <a:off x="48" y="1702"/>
                    <a:ext cx="2544" cy="1082"/>
                    <a:chOff x="48" y="1702"/>
                    <a:chExt cx="2544" cy="1082"/>
                  </a:xfrm>
                </p:grpSpPr>
                <p:pic>
                  <p:nvPicPr>
                    <p:cNvPr id="35861" name="Picture 23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6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768" y="1702"/>
                      <a:ext cx="1824" cy="108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35862" name="Text Box 2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8" y="1881"/>
                      <a:ext cx="912" cy="23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buChar char="w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buChar char="l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Char char="w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§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§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§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§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§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  <a:buClrTx/>
                        <a:buFontTx/>
                        <a:buNone/>
                      </a:pPr>
                      <a:r>
                        <a:rPr lang="sr-Latn-CS" altLang="en-US" sz="1800" b="1">
                          <a:solidFill>
                            <a:schemeClr val="accent2"/>
                          </a:solidFill>
                        </a:rPr>
                        <a:t>I(t)=Isin(</a:t>
                      </a:r>
                      <a:r>
                        <a:rPr lang="sr-Latn-CS" altLang="en-US" sz="1800" b="1">
                          <a:solidFill>
                            <a:schemeClr val="accent2"/>
                          </a:solidFill>
                          <a:latin typeface="Symbol" pitchFamily="18" charset="2"/>
                        </a:rPr>
                        <a:t>w</a:t>
                      </a:r>
                      <a:r>
                        <a:rPr lang="sr-Latn-CS" altLang="en-US" sz="1800" b="1">
                          <a:solidFill>
                            <a:schemeClr val="accent2"/>
                          </a:solidFill>
                        </a:rPr>
                        <a:t>t)</a:t>
                      </a:r>
                      <a:endParaRPr lang="en-US" altLang="en-US" sz="1800" b="1" baseline="30000">
                        <a:solidFill>
                          <a:schemeClr val="accent2"/>
                        </a:solidFill>
                        <a:latin typeface="Symbol" pitchFamily="18" charset="2"/>
                      </a:endParaRPr>
                    </a:p>
                  </p:txBody>
                </p:sp>
              </p:grpSp>
            </p:grpSp>
          </p:grpSp>
        </p:grpSp>
        <p:grpSp>
          <p:nvGrpSpPr>
            <p:cNvPr id="35851" name="Group 25"/>
            <p:cNvGrpSpPr>
              <a:grpSpLocks/>
            </p:cNvGrpSpPr>
            <p:nvPr/>
          </p:nvGrpSpPr>
          <p:grpSpPr bwMode="auto">
            <a:xfrm>
              <a:off x="1440" y="2208"/>
              <a:ext cx="384" cy="288"/>
              <a:chOff x="1440" y="2208"/>
              <a:chExt cx="384" cy="288"/>
            </a:xfrm>
          </p:grpSpPr>
          <p:sp>
            <p:nvSpPr>
              <p:cNvPr id="35852" name="Line 26"/>
              <p:cNvSpPr>
                <a:spLocks noChangeShapeType="1"/>
              </p:cNvSpPr>
              <p:nvPr/>
            </p:nvSpPr>
            <p:spPr bwMode="auto">
              <a:xfrm>
                <a:off x="1776" y="220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53" name="Text Box 27"/>
              <p:cNvSpPr txBox="1">
                <a:spLocks noChangeArrowheads="1"/>
              </p:cNvSpPr>
              <p:nvPr/>
            </p:nvSpPr>
            <p:spPr bwMode="auto">
              <a:xfrm>
                <a:off x="1440" y="2265"/>
                <a:ext cx="38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sr-Latn-CS" altLang="en-US" sz="1800" b="1" i="1">
                    <a:solidFill>
                      <a:schemeClr val="accent2"/>
                    </a:solidFill>
                  </a:rPr>
                  <a:t>i</a:t>
                </a:r>
                <a:r>
                  <a:rPr lang="sr-Latn-CS" altLang="en-US" sz="1800" b="1" baseline="-25000">
                    <a:solidFill>
                      <a:schemeClr val="accent2"/>
                    </a:solidFill>
                  </a:rPr>
                  <a:t>L</a:t>
                </a:r>
                <a:r>
                  <a:rPr lang="sr-Latn-CS" altLang="en-US" sz="1800" b="1">
                    <a:solidFill>
                      <a:schemeClr val="accent2"/>
                    </a:solidFill>
                  </a:rPr>
                  <a:t>(t)</a:t>
                </a:r>
                <a:endParaRPr lang="en-US" altLang="en-US" sz="1800" b="1" baseline="30000">
                  <a:solidFill>
                    <a:schemeClr val="accent2"/>
                  </a:solidFill>
                  <a:latin typeface="Symbol" pitchFamily="18" charset="2"/>
                </a:endParaRPr>
              </a:p>
            </p:txBody>
          </p:sp>
        </p:grpSp>
      </p:grpSp>
      <p:sp>
        <p:nvSpPr>
          <p:cNvPr id="34824" name="Rectangle 29"/>
          <p:cNvSpPr>
            <a:spLocks noChangeArrowheads="1"/>
          </p:cNvSpPr>
          <p:nvPr/>
        </p:nvSpPr>
        <p:spPr bwMode="auto">
          <a:xfrm>
            <a:off x="228600" y="4419600"/>
            <a:ext cx="4267200" cy="1905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sr-Latn-CS" altLang="en-US" sz="2800" b="1" dirty="0">
                <a:latin typeface="Arial" charset="0"/>
              </a:rPr>
              <a:t>Tip kola i analize</a:t>
            </a:r>
          </a:p>
          <a:p>
            <a:pPr eaLnBrk="1" hangingPunct="1">
              <a:buClrTx/>
              <a:buFontTx/>
              <a:buNone/>
              <a:defRPr/>
            </a:pPr>
            <a:r>
              <a:rPr lang="sr-Latn-CS" altLang="en-US" sz="2800" b="1" dirty="0">
                <a:latin typeface="Arial" charset="0"/>
              </a:rPr>
              <a:t>3. Linearna reaktivna u TR domenu</a:t>
            </a:r>
            <a:endParaRPr lang="en-GB" altLang="en-US" sz="28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0FC03F0-4574-4D1D-884F-A6C430A51E4D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en-US" altLang="en-US" sz="140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39713"/>
            <a:ext cx="7772400" cy="457200"/>
          </a:xfrm>
        </p:spPr>
        <p:txBody>
          <a:bodyPr/>
          <a:lstStyle/>
          <a:p>
            <a:pPr eaLnBrk="1" hangingPunct="1"/>
            <a:r>
              <a:rPr lang="sr-Latn-CS" altLang="en-US"/>
              <a:t>Analiza kola</a:t>
            </a:r>
            <a:endParaRPr lang="en-GB" altLang="en-US"/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4724400" y="4419600"/>
            <a:ext cx="4267200" cy="2057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sr-Latn-CS" altLang="en-US" sz="2800" b="1" dirty="0">
                <a:latin typeface="Arial" charset="0"/>
              </a:rPr>
              <a:t>Matematički model</a:t>
            </a:r>
          </a:p>
          <a:p>
            <a:pPr eaLnBrk="1" hangingPunct="1">
              <a:buClrTx/>
              <a:buFontTx/>
              <a:buNone/>
              <a:defRPr/>
            </a:pPr>
            <a:r>
              <a:rPr lang="sr-Latn-CS" altLang="en-US" sz="2800" b="1" dirty="0">
                <a:latin typeface="Arial" charset="0"/>
              </a:rPr>
              <a:t>4. Nelinearne algebarske jednačine</a:t>
            </a:r>
            <a:endParaRPr lang="en-GB" altLang="en-US" sz="2800" b="1" dirty="0">
              <a:latin typeface="Arial" charset="0"/>
            </a:endParaRP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914400" y="815975"/>
            <a:ext cx="6934200" cy="167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altLang="en-US" sz="2400" dirty="0" err="1">
                <a:latin typeface="Verdana" pitchFamily="34" charset="0"/>
              </a:rPr>
              <a:t>Pona</a:t>
            </a:r>
            <a:r>
              <a:rPr lang="sr-Latn-CS" altLang="en-US" sz="2400" dirty="0">
                <a:latin typeface="Verdana" pitchFamily="34" charset="0"/>
              </a:rPr>
              <a:t>š</a:t>
            </a:r>
            <a:r>
              <a:rPr lang="en-US" altLang="en-US" sz="2400" dirty="0" err="1">
                <a:latin typeface="Verdana" pitchFamily="34" charset="0"/>
              </a:rPr>
              <a:t>anje</a:t>
            </a:r>
            <a:r>
              <a:rPr lang="en-US" altLang="en-US" sz="2400" dirty="0">
                <a:latin typeface="Verdana" pitchFamily="34" charset="0"/>
              </a:rPr>
              <a:t> </a:t>
            </a:r>
            <a:r>
              <a:rPr lang="sr-Latn-CS" altLang="en-US" sz="2400" b="1" dirty="0">
                <a:latin typeface="Verdana" pitchFamily="34" charset="0"/>
              </a:rPr>
              <a:t>nelinearnih kola</a:t>
            </a:r>
            <a:r>
              <a:rPr lang="en-US" altLang="en-US" sz="2400" b="1" dirty="0">
                <a:latin typeface="Verdana" pitchFamily="34" charset="0"/>
              </a:rPr>
              <a:t> </a:t>
            </a:r>
            <a:r>
              <a:rPr lang="sr-Latn-CS" altLang="en-US" sz="2400" dirty="0">
                <a:latin typeface="Verdana" pitchFamily="34" charset="0"/>
              </a:rPr>
              <a:t>u </a:t>
            </a:r>
            <a:r>
              <a:rPr lang="sr-Latn-CS" altLang="en-US" sz="2400" b="1" dirty="0">
                <a:latin typeface="Verdana" pitchFamily="34" charset="0"/>
              </a:rPr>
              <a:t>jednosmernom domenu </a:t>
            </a:r>
            <a:r>
              <a:rPr lang="sr-Latn-CS" altLang="en-US" sz="2400" dirty="0">
                <a:latin typeface="Verdana" pitchFamily="34" charset="0"/>
              </a:rPr>
              <a:t>opisuje se sistemom nelinearnih algebarskih jednačina</a:t>
            </a:r>
            <a:endParaRPr lang="sr-Latn-CS" altLang="en-US" sz="2800" dirty="0">
              <a:latin typeface="Verdana" pitchFamily="34" charset="0"/>
            </a:endParaRPr>
          </a:p>
        </p:txBody>
      </p:sp>
      <p:graphicFrame>
        <p:nvGraphicFramePr>
          <p:cNvPr id="70662" name="Object 6"/>
          <p:cNvGraphicFramePr>
            <a:graphicFrameLocks noChangeAspect="1"/>
          </p:cNvGraphicFramePr>
          <p:nvPr/>
        </p:nvGraphicFramePr>
        <p:xfrm>
          <a:off x="5137150" y="2525713"/>
          <a:ext cx="2314575" cy="191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94" name="Equation" r:id="rId4" imgW="1524000" imgH="1257300" progId="Equation.3">
                  <p:embed/>
                </p:oleObj>
              </mc:Choice>
              <mc:Fallback>
                <p:oleObj name="Equation" r:id="rId4" imgW="1524000" imgH="12573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7150" y="2525713"/>
                        <a:ext cx="2314575" cy="191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1031875" y="2300288"/>
            <a:ext cx="3463925" cy="1820862"/>
            <a:chOff x="650" y="1449"/>
            <a:chExt cx="2182" cy="1147"/>
          </a:xfrm>
        </p:grpSpPr>
        <p:grpSp>
          <p:nvGrpSpPr>
            <p:cNvPr id="36875" name="Group 19"/>
            <p:cNvGrpSpPr>
              <a:grpSpLocks/>
            </p:cNvGrpSpPr>
            <p:nvPr/>
          </p:nvGrpSpPr>
          <p:grpSpPr bwMode="auto">
            <a:xfrm>
              <a:off x="2400" y="1776"/>
              <a:ext cx="432" cy="624"/>
              <a:chOff x="2400" y="1680"/>
              <a:chExt cx="384" cy="528"/>
            </a:xfrm>
          </p:grpSpPr>
          <p:sp>
            <p:nvSpPr>
              <p:cNvPr id="36890" name="Text Box 20"/>
              <p:cNvSpPr txBox="1">
                <a:spLocks noChangeArrowheads="1"/>
              </p:cNvSpPr>
              <p:nvPr/>
            </p:nvSpPr>
            <p:spPr bwMode="auto">
              <a:xfrm>
                <a:off x="2400" y="1824"/>
                <a:ext cx="384" cy="1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sr-Latn-CS" altLang="en-US" sz="1800" b="1"/>
                  <a:t>V</a:t>
                </a:r>
                <a:r>
                  <a:rPr lang="sr-Latn-CS" altLang="en-US" sz="1800" b="1" baseline="-25000"/>
                  <a:t>2</a:t>
                </a:r>
                <a:endParaRPr lang="en-US" altLang="en-US" sz="1800" b="1" baseline="-25000"/>
              </a:p>
            </p:txBody>
          </p:sp>
          <p:sp>
            <p:nvSpPr>
              <p:cNvPr id="36891" name="Line 21"/>
              <p:cNvSpPr>
                <a:spLocks noChangeShapeType="1"/>
              </p:cNvSpPr>
              <p:nvPr/>
            </p:nvSpPr>
            <p:spPr bwMode="auto">
              <a:xfrm flipV="1">
                <a:off x="2400" y="1680"/>
                <a:ext cx="0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6876" name="Group 26"/>
            <p:cNvGrpSpPr>
              <a:grpSpLocks/>
            </p:cNvGrpSpPr>
            <p:nvPr/>
          </p:nvGrpSpPr>
          <p:grpSpPr bwMode="auto">
            <a:xfrm>
              <a:off x="650" y="1449"/>
              <a:ext cx="1920" cy="1147"/>
              <a:chOff x="528" y="1449"/>
              <a:chExt cx="1920" cy="1147"/>
            </a:xfrm>
          </p:grpSpPr>
          <p:grpSp>
            <p:nvGrpSpPr>
              <p:cNvPr id="36877" name="Group 9"/>
              <p:cNvGrpSpPr>
                <a:grpSpLocks/>
              </p:cNvGrpSpPr>
              <p:nvPr/>
            </p:nvGrpSpPr>
            <p:grpSpPr bwMode="auto">
              <a:xfrm>
                <a:off x="786" y="1449"/>
                <a:ext cx="237" cy="280"/>
                <a:chOff x="993" y="1449"/>
                <a:chExt cx="207" cy="216"/>
              </a:xfrm>
            </p:grpSpPr>
            <p:sp>
              <p:nvSpPr>
                <p:cNvPr id="36888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993" y="1449"/>
                  <a:ext cx="195" cy="17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sr-Latn-CS" altLang="en-US" sz="1800" b="1"/>
                    <a:t> 1</a:t>
                  </a:r>
                  <a:endParaRPr lang="en-US" altLang="en-US" sz="1800" b="1"/>
                </a:p>
              </p:txBody>
            </p:sp>
            <p:sp>
              <p:nvSpPr>
                <p:cNvPr id="36889" name="Oval 11"/>
                <p:cNvSpPr>
                  <a:spLocks noChangeArrowheads="1"/>
                </p:cNvSpPr>
                <p:nvPr/>
              </p:nvSpPr>
              <p:spPr bwMode="auto">
                <a:xfrm>
                  <a:off x="1008" y="1473"/>
                  <a:ext cx="192" cy="192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</p:grpSp>
          <p:grpSp>
            <p:nvGrpSpPr>
              <p:cNvPr id="36878" name="Group 12"/>
              <p:cNvGrpSpPr>
                <a:grpSpLocks/>
              </p:cNvGrpSpPr>
              <p:nvPr/>
            </p:nvGrpSpPr>
            <p:grpSpPr bwMode="auto">
              <a:xfrm>
                <a:off x="1777" y="1468"/>
                <a:ext cx="237" cy="280"/>
                <a:chOff x="1857" y="1464"/>
                <a:chExt cx="207" cy="216"/>
              </a:xfrm>
            </p:grpSpPr>
            <p:sp>
              <p:nvSpPr>
                <p:cNvPr id="36886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1857" y="1464"/>
                  <a:ext cx="195" cy="17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sr-Latn-CS" altLang="en-US" sz="1800" b="1"/>
                    <a:t> 2</a:t>
                  </a:r>
                  <a:endParaRPr lang="en-US" altLang="en-US" sz="1800" b="1"/>
                </a:p>
              </p:txBody>
            </p:sp>
            <p:sp>
              <p:nvSpPr>
                <p:cNvPr id="36887" name="Oval 14"/>
                <p:cNvSpPr>
                  <a:spLocks noChangeArrowheads="1"/>
                </p:cNvSpPr>
                <p:nvPr/>
              </p:nvSpPr>
              <p:spPr bwMode="auto">
                <a:xfrm>
                  <a:off x="1872" y="1488"/>
                  <a:ext cx="192" cy="192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</p:grpSp>
          <p:grpSp>
            <p:nvGrpSpPr>
              <p:cNvPr id="36879" name="Group 15"/>
              <p:cNvGrpSpPr>
                <a:grpSpLocks/>
              </p:cNvGrpSpPr>
              <p:nvPr/>
            </p:nvGrpSpPr>
            <p:grpSpPr bwMode="auto">
              <a:xfrm>
                <a:off x="1078" y="1748"/>
                <a:ext cx="496" cy="622"/>
                <a:chOff x="1248" y="1680"/>
                <a:chExt cx="432" cy="480"/>
              </a:xfrm>
            </p:grpSpPr>
            <p:sp>
              <p:nvSpPr>
                <p:cNvPr id="36884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1296" y="1824"/>
                  <a:ext cx="384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ClrTx/>
                    <a:buFontTx/>
                    <a:buNone/>
                  </a:pPr>
                  <a:r>
                    <a:rPr lang="sr-Latn-CS" altLang="en-US" sz="1800" b="1"/>
                    <a:t>V</a:t>
                  </a:r>
                  <a:r>
                    <a:rPr lang="sr-Latn-CS" altLang="en-US" sz="1800" b="1" baseline="-25000"/>
                    <a:t>1</a:t>
                  </a:r>
                  <a:endParaRPr lang="en-US" altLang="en-US" sz="1800" b="1" baseline="-25000"/>
                </a:p>
              </p:txBody>
            </p:sp>
            <p:sp>
              <p:nvSpPr>
                <p:cNvPr id="36885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1248" y="1680"/>
                  <a:ext cx="0" cy="48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6880" name="Text Box 18"/>
              <p:cNvSpPr txBox="1">
                <a:spLocks noChangeArrowheads="1"/>
              </p:cNvSpPr>
              <p:nvPr/>
            </p:nvSpPr>
            <p:spPr bwMode="auto">
              <a:xfrm>
                <a:off x="528" y="1935"/>
                <a:ext cx="16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sr-Latn-CS" altLang="en-US" sz="1800" b="1">
                    <a:solidFill>
                      <a:schemeClr val="accent2"/>
                    </a:solidFill>
                  </a:rPr>
                  <a:t>I</a:t>
                </a:r>
                <a:endParaRPr lang="en-US" altLang="en-US" sz="1800" b="1">
                  <a:solidFill>
                    <a:schemeClr val="accent2"/>
                  </a:solidFill>
                </a:endParaRPr>
              </a:p>
            </p:txBody>
          </p:sp>
          <p:pic>
            <p:nvPicPr>
              <p:cNvPr id="36881" name="Picture 22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0" y="1536"/>
                <a:ext cx="1728" cy="10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6882" name="Text Box 23"/>
              <p:cNvSpPr txBox="1">
                <a:spLocks noChangeArrowheads="1"/>
              </p:cNvSpPr>
              <p:nvPr/>
            </p:nvSpPr>
            <p:spPr bwMode="auto">
              <a:xfrm>
                <a:off x="1488" y="1872"/>
                <a:ext cx="38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sr-Latn-CS" altLang="en-US" sz="1800" b="1" i="1">
                    <a:solidFill>
                      <a:schemeClr val="accent2"/>
                    </a:solidFill>
                  </a:rPr>
                  <a:t>i</a:t>
                </a:r>
                <a:r>
                  <a:rPr lang="sr-Latn-CS" altLang="en-US" sz="1800" b="1" baseline="-25000">
                    <a:solidFill>
                      <a:schemeClr val="accent2"/>
                    </a:solidFill>
                  </a:rPr>
                  <a:t>d</a:t>
                </a:r>
                <a:endParaRPr lang="en-US" altLang="en-US" sz="1800" b="1" baseline="30000">
                  <a:solidFill>
                    <a:schemeClr val="accent2"/>
                  </a:solidFill>
                  <a:latin typeface="Symbol" pitchFamily="18" charset="2"/>
                </a:endParaRPr>
              </a:p>
            </p:txBody>
          </p:sp>
          <p:sp>
            <p:nvSpPr>
              <p:cNvPr id="36883" name="Line 25"/>
              <p:cNvSpPr>
                <a:spLocks noChangeShapeType="1"/>
              </p:cNvSpPr>
              <p:nvPr/>
            </p:nvSpPr>
            <p:spPr bwMode="auto">
              <a:xfrm>
                <a:off x="1680" y="182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0683" name="Rectangle 27"/>
          <p:cNvSpPr>
            <a:spLocks noChangeArrowheads="1"/>
          </p:cNvSpPr>
          <p:nvPr/>
        </p:nvSpPr>
        <p:spPr bwMode="auto">
          <a:xfrm>
            <a:off x="228600" y="4419600"/>
            <a:ext cx="4267200" cy="2057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sr-Latn-CS" altLang="en-US" sz="2800" b="1" dirty="0">
                <a:latin typeface="Arial" charset="0"/>
              </a:rPr>
              <a:t>Tip kola i analize</a:t>
            </a:r>
          </a:p>
          <a:p>
            <a:pPr eaLnBrk="1" hangingPunct="1">
              <a:buClrTx/>
              <a:buFontTx/>
              <a:buNone/>
              <a:defRPr/>
            </a:pPr>
            <a:r>
              <a:rPr lang="sr-Latn-CS" altLang="en-US" sz="2800" b="1" dirty="0">
                <a:latin typeface="Arial" charset="0"/>
              </a:rPr>
              <a:t>4. Neinearna otporna u DC domenu</a:t>
            </a:r>
            <a:endParaRPr lang="en-GB" altLang="en-US" sz="2800" b="1" dirty="0">
              <a:latin typeface="Arial" charset="0"/>
            </a:endParaRPr>
          </a:p>
        </p:txBody>
      </p:sp>
      <p:sp>
        <p:nvSpPr>
          <p:cNvPr id="70684" name="Oval 28"/>
          <p:cNvSpPr>
            <a:spLocks noChangeArrowheads="1"/>
          </p:cNvSpPr>
          <p:nvPr/>
        </p:nvSpPr>
        <p:spPr bwMode="auto">
          <a:xfrm>
            <a:off x="955675" y="2895600"/>
            <a:ext cx="914400" cy="6096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70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0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0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0" grpId="0" animBg="1" autoUpdateAnimBg="0"/>
      <p:bldP spid="70683" grpId="0" animBg="1" autoUpdateAnimBg="0"/>
      <p:bldP spid="7068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9DF2CB4-58D3-4AC5-9D40-024C7293D82E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en-US" altLang="en-US" sz="140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34950"/>
            <a:ext cx="7772400" cy="457200"/>
          </a:xfrm>
        </p:spPr>
        <p:txBody>
          <a:bodyPr/>
          <a:lstStyle/>
          <a:p>
            <a:pPr eaLnBrk="1" hangingPunct="1"/>
            <a:r>
              <a:rPr lang="sr-Latn-CS" altLang="en-US"/>
              <a:t>Analiza kola</a:t>
            </a:r>
            <a:endParaRPr lang="en-GB" altLang="en-US"/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914400" y="849313"/>
            <a:ext cx="6934200" cy="167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altLang="en-US" sz="2400" dirty="0" err="1">
                <a:latin typeface="Verdana" pitchFamily="34" charset="0"/>
              </a:rPr>
              <a:t>Pona</a:t>
            </a:r>
            <a:r>
              <a:rPr lang="sr-Latn-CS" altLang="en-US" sz="2400" dirty="0">
                <a:latin typeface="Verdana" pitchFamily="34" charset="0"/>
              </a:rPr>
              <a:t>š</a:t>
            </a:r>
            <a:r>
              <a:rPr lang="en-US" altLang="en-US" sz="2400" dirty="0" err="1">
                <a:latin typeface="Verdana" pitchFamily="34" charset="0"/>
              </a:rPr>
              <a:t>anje</a:t>
            </a:r>
            <a:r>
              <a:rPr lang="en-US" altLang="en-US" sz="2400" dirty="0">
                <a:latin typeface="Verdana" pitchFamily="34" charset="0"/>
              </a:rPr>
              <a:t> </a:t>
            </a:r>
            <a:r>
              <a:rPr lang="sr-Latn-CS" altLang="en-US" sz="2400" b="1" dirty="0">
                <a:latin typeface="Verdana" pitchFamily="34" charset="0"/>
              </a:rPr>
              <a:t>nelinearnih kola</a:t>
            </a:r>
            <a:r>
              <a:rPr lang="en-US" altLang="en-US" sz="2400" b="1" dirty="0">
                <a:latin typeface="Verdana" pitchFamily="34" charset="0"/>
              </a:rPr>
              <a:t> </a:t>
            </a:r>
            <a:r>
              <a:rPr lang="sr-Latn-CS" altLang="en-US" sz="2400" dirty="0">
                <a:latin typeface="Verdana" pitchFamily="34" charset="0"/>
              </a:rPr>
              <a:t>u </a:t>
            </a:r>
            <a:r>
              <a:rPr lang="sr-Latn-CS" altLang="en-US" sz="2400" b="1" dirty="0">
                <a:latin typeface="Verdana" pitchFamily="34" charset="0"/>
              </a:rPr>
              <a:t>jednosmernom domenu</a:t>
            </a:r>
            <a:r>
              <a:rPr lang="sr-Latn-CS" altLang="en-US" sz="2400" dirty="0">
                <a:latin typeface="Verdana" pitchFamily="34" charset="0"/>
              </a:rPr>
              <a:t> opisuje se sistemom nelinearnih algebarskih jednačina</a:t>
            </a:r>
            <a:endParaRPr lang="sr-Latn-CS" altLang="en-US" sz="2800" dirty="0">
              <a:latin typeface="Verdana" pitchFamily="34" charset="0"/>
            </a:endParaRPr>
          </a:p>
        </p:txBody>
      </p:sp>
      <p:sp>
        <p:nvSpPr>
          <p:cNvPr id="36869" name="Rectangle 3"/>
          <p:cNvSpPr>
            <a:spLocks noChangeArrowheads="1"/>
          </p:cNvSpPr>
          <p:nvPr/>
        </p:nvSpPr>
        <p:spPr bwMode="auto">
          <a:xfrm>
            <a:off x="4724400" y="4419600"/>
            <a:ext cx="4267200" cy="2057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sr-Latn-CS" altLang="en-US" sz="2800" b="1" dirty="0">
                <a:latin typeface="Arial" charset="0"/>
              </a:rPr>
              <a:t>Matematički model</a:t>
            </a:r>
          </a:p>
          <a:p>
            <a:pPr eaLnBrk="1" hangingPunct="1">
              <a:buClrTx/>
              <a:buFontTx/>
              <a:buNone/>
              <a:defRPr/>
            </a:pPr>
            <a:r>
              <a:rPr lang="sr-Latn-CS" altLang="en-US" sz="2800" b="1" dirty="0">
                <a:latin typeface="Arial" charset="0"/>
              </a:rPr>
              <a:t>4. Nelinearne algebarske jednačine</a:t>
            </a:r>
            <a:endParaRPr lang="en-GB" altLang="en-US" sz="2800" b="1" dirty="0">
              <a:latin typeface="Arial" charset="0"/>
            </a:endParaRPr>
          </a:p>
        </p:txBody>
      </p:sp>
      <p:graphicFrame>
        <p:nvGraphicFramePr>
          <p:cNvPr id="136197" name="Object 5"/>
          <p:cNvGraphicFramePr>
            <a:graphicFrameLocks noChangeAspect="1"/>
          </p:cNvGraphicFramePr>
          <p:nvPr/>
        </p:nvGraphicFramePr>
        <p:xfrm>
          <a:off x="4889500" y="2720975"/>
          <a:ext cx="3644900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2" name="Equation" r:id="rId4" imgW="2400300" imgH="939800" progId="Equation.3">
                  <p:embed/>
                </p:oleObj>
              </mc:Choice>
              <mc:Fallback>
                <p:oleObj name="Equation" r:id="rId4" imgW="2400300" imgH="939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500" y="2720975"/>
                        <a:ext cx="3644900" cy="142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7895" name="Group 26"/>
          <p:cNvGrpSpPr>
            <a:grpSpLocks/>
          </p:cNvGrpSpPr>
          <p:nvPr/>
        </p:nvGrpSpPr>
        <p:grpSpPr bwMode="auto">
          <a:xfrm>
            <a:off x="1031875" y="2616200"/>
            <a:ext cx="3463925" cy="1820863"/>
            <a:chOff x="650" y="1449"/>
            <a:chExt cx="2182" cy="1147"/>
          </a:xfrm>
        </p:grpSpPr>
        <p:grpSp>
          <p:nvGrpSpPr>
            <p:cNvPr id="37898" name="Group 6"/>
            <p:cNvGrpSpPr>
              <a:grpSpLocks/>
            </p:cNvGrpSpPr>
            <p:nvPr/>
          </p:nvGrpSpPr>
          <p:grpSpPr bwMode="auto">
            <a:xfrm>
              <a:off x="2400" y="1776"/>
              <a:ext cx="432" cy="624"/>
              <a:chOff x="2400" y="1680"/>
              <a:chExt cx="384" cy="528"/>
            </a:xfrm>
          </p:grpSpPr>
          <p:sp>
            <p:nvSpPr>
              <p:cNvPr id="37913" name="Text Box 7"/>
              <p:cNvSpPr txBox="1">
                <a:spLocks noChangeArrowheads="1"/>
              </p:cNvSpPr>
              <p:nvPr/>
            </p:nvSpPr>
            <p:spPr bwMode="auto">
              <a:xfrm>
                <a:off x="2400" y="1824"/>
                <a:ext cx="384" cy="1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sr-Latn-CS" altLang="en-US" sz="1800" b="1"/>
                  <a:t>V</a:t>
                </a:r>
                <a:r>
                  <a:rPr lang="sr-Latn-CS" altLang="en-US" sz="1800" b="1" baseline="-25000"/>
                  <a:t>2</a:t>
                </a:r>
                <a:endParaRPr lang="en-US" altLang="en-US" sz="1800" b="1" baseline="-25000"/>
              </a:p>
            </p:txBody>
          </p:sp>
          <p:sp>
            <p:nvSpPr>
              <p:cNvPr id="37914" name="Line 8"/>
              <p:cNvSpPr>
                <a:spLocks noChangeShapeType="1"/>
              </p:cNvSpPr>
              <p:nvPr/>
            </p:nvSpPr>
            <p:spPr bwMode="auto">
              <a:xfrm flipV="1">
                <a:off x="2400" y="1680"/>
                <a:ext cx="0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899" name="Group 9"/>
            <p:cNvGrpSpPr>
              <a:grpSpLocks/>
            </p:cNvGrpSpPr>
            <p:nvPr/>
          </p:nvGrpSpPr>
          <p:grpSpPr bwMode="auto">
            <a:xfrm>
              <a:off x="650" y="1449"/>
              <a:ext cx="1920" cy="1147"/>
              <a:chOff x="528" y="1449"/>
              <a:chExt cx="1920" cy="1147"/>
            </a:xfrm>
          </p:grpSpPr>
          <p:grpSp>
            <p:nvGrpSpPr>
              <p:cNvPr id="37900" name="Group 10"/>
              <p:cNvGrpSpPr>
                <a:grpSpLocks/>
              </p:cNvGrpSpPr>
              <p:nvPr/>
            </p:nvGrpSpPr>
            <p:grpSpPr bwMode="auto">
              <a:xfrm>
                <a:off x="786" y="1449"/>
                <a:ext cx="237" cy="280"/>
                <a:chOff x="993" y="1449"/>
                <a:chExt cx="207" cy="216"/>
              </a:xfrm>
            </p:grpSpPr>
            <p:sp>
              <p:nvSpPr>
                <p:cNvPr id="37911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993" y="1449"/>
                  <a:ext cx="195" cy="17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sr-Latn-CS" altLang="en-US" sz="1800" b="1"/>
                    <a:t> 1</a:t>
                  </a:r>
                  <a:endParaRPr lang="en-US" altLang="en-US" sz="1800" b="1"/>
                </a:p>
              </p:txBody>
            </p:sp>
            <p:sp>
              <p:nvSpPr>
                <p:cNvPr id="37912" name="Oval 12"/>
                <p:cNvSpPr>
                  <a:spLocks noChangeArrowheads="1"/>
                </p:cNvSpPr>
                <p:nvPr/>
              </p:nvSpPr>
              <p:spPr bwMode="auto">
                <a:xfrm>
                  <a:off x="1008" y="1473"/>
                  <a:ext cx="192" cy="192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</p:grpSp>
          <p:grpSp>
            <p:nvGrpSpPr>
              <p:cNvPr id="37901" name="Group 13"/>
              <p:cNvGrpSpPr>
                <a:grpSpLocks/>
              </p:cNvGrpSpPr>
              <p:nvPr/>
            </p:nvGrpSpPr>
            <p:grpSpPr bwMode="auto">
              <a:xfrm>
                <a:off x="1777" y="1468"/>
                <a:ext cx="237" cy="280"/>
                <a:chOff x="1857" y="1464"/>
                <a:chExt cx="207" cy="216"/>
              </a:xfrm>
            </p:grpSpPr>
            <p:sp>
              <p:nvSpPr>
                <p:cNvPr id="37909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1857" y="1464"/>
                  <a:ext cx="195" cy="17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sr-Latn-CS" altLang="en-US" sz="1800" b="1"/>
                    <a:t> 2</a:t>
                  </a:r>
                  <a:endParaRPr lang="en-US" altLang="en-US" sz="1800" b="1"/>
                </a:p>
              </p:txBody>
            </p:sp>
            <p:sp>
              <p:nvSpPr>
                <p:cNvPr id="37910" name="Oval 15"/>
                <p:cNvSpPr>
                  <a:spLocks noChangeArrowheads="1"/>
                </p:cNvSpPr>
                <p:nvPr/>
              </p:nvSpPr>
              <p:spPr bwMode="auto">
                <a:xfrm>
                  <a:off x="1872" y="1488"/>
                  <a:ext cx="192" cy="192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</p:grpSp>
          <p:grpSp>
            <p:nvGrpSpPr>
              <p:cNvPr id="37902" name="Group 16"/>
              <p:cNvGrpSpPr>
                <a:grpSpLocks/>
              </p:cNvGrpSpPr>
              <p:nvPr/>
            </p:nvGrpSpPr>
            <p:grpSpPr bwMode="auto">
              <a:xfrm>
                <a:off x="1078" y="1748"/>
                <a:ext cx="496" cy="622"/>
                <a:chOff x="1248" y="1680"/>
                <a:chExt cx="432" cy="480"/>
              </a:xfrm>
            </p:grpSpPr>
            <p:sp>
              <p:nvSpPr>
                <p:cNvPr id="37907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1296" y="1824"/>
                  <a:ext cx="384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ClrTx/>
                    <a:buFontTx/>
                    <a:buNone/>
                  </a:pPr>
                  <a:r>
                    <a:rPr lang="sr-Latn-CS" altLang="en-US" sz="1800" b="1"/>
                    <a:t>V</a:t>
                  </a:r>
                  <a:r>
                    <a:rPr lang="sr-Latn-CS" altLang="en-US" sz="1800" b="1" baseline="-25000"/>
                    <a:t>1</a:t>
                  </a:r>
                  <a:endParaRPr lang="en-US" altLang="en-US" sz="1800" b="1" baseline="-25000"/>
                </a:p>
              </p:txBody>
            </p:sp>
            <p:sp>
              <p:nvSpPr>
                <p:cNvPr id="37908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1248" y="1680"/>
                  <a:ext cx="0" cy="48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7903" name="Text Box 19"/>
              <p:cNvSpPr txBox="1">
                <a:spLocks noChangeArrowheads="1"/>
              </p:cNvSpPr>
              <p:nvPr/>
            </p:nvSpPr>
            <p:spPr bwMode="auto">
              <a:xfrm>
                <a:off x="528" y="1935"/>
                <a:ext cx="16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sr-Latn-CS" altLang="en-US" sz="1800" b="1">
                    <a:solidFill>
                      <a:schemeClr val="accent2"/>
                    </a:solidFill>
                  </a:rPr>
                  <a:t>I</a:t>
                </a:r>
                <a:endParaRPr lang="en-US" altLang="en-US" sz="1800" b="1">
                  <a:solidFill>
                    <a:schemeClr val="accent2"/>
                  </a:solidFill>
                </a:endParaRPr>
              </a:p>
            </p:txBody>
          </p:sp>
          <p:pic>
            <p:nvPicPr>
              <p:cNvPr id="37904" name="Picture 20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0" y="1536"/>
                <a:ext cx="1728" cy="10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7905" name="Text Box 21"/>
              <p:cNvSpPr txBox="1">
                <a:spLocks noChangeArrowheads="1"/>
              </p:cNvSpPr>
              <p:nvPr/>
            </p:nvSpPr>
            <p:spPr bwMode="auto">
              <a:xfrm>
                <a:off x="1488" y="1872"/>
                <a:ext cx="38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sr-Latn-CS" altLang="en-US" sz="1800" b="1" i="1">
                    <a:solidFill>
                      <a:schemeClr val="accent2"/>
                    </a:solidFill>
                  </a:rPr>
                  <a:t>i</a:t>
                </a:r>
                <a:r>
                  <a:rPr lang="sr-Latn-CS" altLang="en-US" sz="1800" b="1" baseline="-25000">
                    <a:solidFill>
                      <a:schemeClr val="accent2"/>
                    </a:solidFill>
                  </a:rPr>
                  <a:t>d</a:t>
                </a:r>
                <a:endParaRPr lang="en-US" altLang="en-US" sz="1800" b="1" baseline="30000">
                  <a:solidFill>
                    <a:schemeClr val="accent2"/>
                  </a:solidFill>
                  <a:latin typeface="Symbol" pitchFamily="18" charset="2"/>
                </a:endParaRPr>
              </a:p>
            </p:txBody>
          </p:sp>
          <p:sp>
            <p:nvSpPr>
              <p:cNvPr id="37906" name="Line 22"/>
              <p:cNvSpPr>
                <a:spLocks noChangeShapeType="1"/>
              </p:cNvSpPr>
              <p:nvPr/>
            </p:nvSpPr>
            <p:spPr bwMode="auto">
              <a:xfrm>
                <a:off x="1680" y="182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6872" name="Rectangle 23"/>
          <p:cNvSpPr>
            <a:spLocks noChangeArrowheads="1"/>
          </p:cNvSpPr>
          <p:nvPr/>
        </p:nvSpPr>
        <p:spPr bwMode="auto">
          <a:xfrm>
            <a:off x="228600" y="4419600"/>
            <a:ext cx="4267200" cy="2057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sr-Latn-CS" altLang="en-US" sz="2800" b="1" dirty="0">
                <a:latin typeface="Arial" charset="0"/>
              </a:rPr>
              <a:t>Tip kola i analize</a:t>
            </a:r>
          </a:p>
          <a:p>
            <a:pPr eaLnBrk="1" hangingPunct="1">
              <a:buClrTx/>
              <a:buFontTx/>
              <a:buNone/>
              <a:defRPr/>
            </a:pPr>
            <a:r>
              <a:rPr lang="sr-Latn-CS" altLang="en-US" sz="2800" b="1" dirty="0">
                <a:latin typeface="Arial" charset="0"/>
              </a:rPr>
              <a:t>4. Neinearna otporna u DC domenu</a:t>
            </a:r>
            <a:endParaRPr lang="en-GB" altLang="en-US" sz="28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6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6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88EAFBE-B0B4-49CC-921A-A82F9E33B7CF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lang="en-US" altLang="en-US" sz="140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87338"/>
            <a:ext cx="7772400" cy="457200"/>
          </a:xfrm>
        </p:spPr>
        <p:txBody>
          <a:bodyPr/>
          <a:lstStyle/>
          <a:p>
            <a:pPr eaLnBrk="1" hangingPunct="1"/>
            <a:r>
              <a:rPr lang="sr-Latn-CS" altLang="en-US"/>
              <a:t>Analiza kola</a:t>
            </a:r>
            <a:endParaRPr lang="en-GB" altLang="en-US"/>
          </a:p>
        </p:txBody>
      </p:sp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4724400" y="4419600"/>
            <a:ext cx="4267200" cy="2057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sr-Latn-CS" altLang="en-US" sz="2800" b="1" dirty="0">
                <a:latin typeface="Arial" charset="0"/>
              </a:rPr>
              <a:t>Matematički model</a:t>
            </a:r>
          </a:p>
          <a:p>
            <a:pPr eaLnBrk="1" hangingPunct="1">
              <a:buClrTx/>
              <a:buFontTx/>
              <a:buNone/>
              <a:defRPr/>
            </a:pPr>
            <a:r>
              <a:rPr lang="sr-Latn-CS" altLang="en-US" sz="2800" b="1" dirty="0">
                <a:latin typeface="Arial" charset="0"/>
              </a:rPr>
              <a:t>5. Nelinearne diferencijalne jednačine</a:t>
            </a:r>
            <a:endParaRPr lang="en-GB" altLang="en-US" sz="2800" b="1" dirty="0">
              <a:latin typeface="Arial" charset="0"/>
            </a:endParaRP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914400" y="820738"/>
            <a:ext cx="6934200" cy="16002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altLang="en-US" sz="2400" dirty="0" err="1">
                <a:latin typeface="Verdana" pitchFamily="34" charset="0"/>
              </a:rPr>
              <a:t>Pona</a:t>
            </a:r>
            <a:r>
              <a:rPr lang="sr-Latn-CS" altLang="en-US" sz="2400" dirty="0">
                <a:latin typeface="Verdana" pitchFamily="34" charset="0"/>
              </a:rPr>
              <a:t>š</a:t>
            </a:r>
            <a:r>
              <a:rPr lang="en-US" altLang="en-US" sz="2400" dirty="0" err="1">
                <a:latin typeface="Verdana" pitchFamily="34" charset="0"/>
              </a:rPr>
              <a:t>anje</a:t>
            </a:r>
            <a:r>
              <a:rPr lang="en-US" altLang="en-US" sz="2400" dirty="0">
                <a:latin typeface="Verdana" pitchFamily="34" charset="0"/>
              </a:rPr>
              <a:t> </a:t>
            </a:r>
            <a:r>
              <a:rPr lang="sr-Latn-CS" altLang="en-US" sz="2400" b="1" dirty="0">
                <a:latin typeface="Verdana" pitchFamily="34" charset="0"/>
              </a:rPr>
              <a:t>nelinearnih reaktivnih kola</a:t>
            </a:r>
            <a:r>
              <a:rPr lang="en-US" altLang="en-US" sz="2400" b="1" dirty="0">
                <a:latin typeface="Verdana" pitchFamily="34" charset="0"/>
              </a:rPr>
              <a:t> </a:t>
            </a:r>
            <a:r>
              <a:rPr lang="sr-Latn-CS" altLang="en-US" sz="2400" dirty="0">
                <a:latin typeface="Verdana" pitchFamily="34" charset="0"/>
              </a:rPr>
              <a:t>u </a:t>
            </a:r>
            <a:r>
              <a:rPr lang="sr-Latn-CS" altLang="en-US" sz="2400" b="1" dirty="0">
                <a:latin typeface="Verdana" pitchFamily="34" charset="0"/>
              </a:rPr>
              <a:t>vremenskom domenu </a:t>
            </a:r>
            <a:r>
              <a:rPr lang="sr-Latn-CS" altLang="en-US" sz="2400" dirty="0">
                <a:latin typeface="Verdana" pitchFamily="34" charset="0"/>
              </a:rPr>
              <a:t>opisuje se sistemom nelinearnih diferencijalnih jednačina</a:t>
            </a:r>
            <a:endParaRPr lang="sr-Latn-CS" altLang="en-US" sz="2800" dirty="0">
              <a:latin typeface="Verdana" pitchFamily="34" charset="0"/>
            </a:endParaRPr>
          </a:p>
        </p:txBody>
      </p:sp>
      <p:graphicFrame>
        <p:nvGraphicFramePr>
          <p:cNvPr id="71686" name="Object 6"/>
          <p:cNvGraphicFramePr>
            <a:graphicFrameLocks noChangeAspect="1"/>
          </p:cNvGraphicFramePr>
          <p:nvPr/>
        </p:nvGraphicFramePr>
        <p:xfrm>
          <a:off x="4983163" y="2647950"/>
          <a:ext cx="3703637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0" name="Equation" r:id="rId4" imgW="2438400" imgH="939800" progId="Equation.3">
                  <p:embed/>
                </p:oleObj>
              </mc:Choice>
              <mc:Fallback>
                <p:oleObj name="Equation" r:id="rId4" imgW="2438400" imgH="939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3163" y="2647950"/>
                        <a:ext cx="3703637" cy="142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86"/>
          <p:cNvGrpSpPr>
            <a:grpSpLocks/>
          </p:cNvGrpSpPr>
          <p:nvPr/>
        </p:nvGrpSpPr>
        <p:grpSpPr bwMode="auto">
          <a:xfrm>
            <a:off x="220663" y="2322513"/>
            <a:ext cx="4495800" cy="2043112"/>
            <a:chOff x="0" y="1392"/>
            <a:chExt cx="2832" cy="1287"/>
          </a:xfrm>
        </p:grpSpPr>
        <p:sp>
          <p:nvSpPr>
            <p:cNvPr id="38923" name="Rectangle 53"/>
            <p:cNvSpPr>
              <a:spLocks noChangeArrowheads="1"/>
            </p:cNvSpPr>
            <p:nvPr/>
          </p:nvSpPr>
          <p:spPr bwMode="auto">
            <a:xfrm>
              <a:off x="2434" y="2110"/>
              <a:ext cx="12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900">
                  <a:solidFill>
                    <a:srgbClr val="000080"/>
                  </a:solidFill>
                  <a:latin typeface="Arial" charset="0"/>
                </a:rPr>
                <a:t>1nF</a:t>
              </a:r>
              <a:endParaRPr lang="en-US" altLang="en-US" sz="2400"/>
            </a:p>
          </p:txBody>
        </p:sp>
        <p:grpSp>
          <p:nvGrpSpPr>
            <p:cNvPr id="38924" name="Group 83"/>
            <p:cNvGrpSpPr>
              <a:grpSpLocks/>
            </p:cNvGrpSpPr>
            <p:nvPr/>
          </p:nvGrpSpPr>
          <p:grpSpPr bwMode="auto">
            <a:xfrm>
              <a:off x="0" y="1392"/>
              <a:ext cx="2832" cy="1287"/>
              <a:chOff x="0" y="1449"/>
              <a:chExt cx="2832" cy="1287"/>
            </a:xfrm>
          </p:grpSpPr>
          <p:grpSp>
            <p:nvGrpSpPr>
              <p:cNvPr id="38925" name="Group 7"/>
              <p:cNvGrpSpPr>
                <a:grpSpLocks/>
              </p:cNvGrpSpPr>
              <p:nvPr/>
            </p:nvGrpSpPr>
            <p:grpSpPr bwMode="auto">
              <a:xfrm>
                <a:off x="2400" y="1776"/>
                <a:ext cx="432" cy="624"/>
                <a:chOff x="2400" y="1680"/>
                <a:chExt cx="384" cy="528"/>
              </a:xfrm>
            </p:grpSpPr>
            <p:sp>
              <p:nvSpPr>
                <p:cNvPr id="38994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400" y="1824"/>
                  <a:ext cx="384" cy="19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ClrTx/>
                    <a:buFontTx/>
                    <a:buNone/>
                  </a:pPr>
                  <a:r>
                    <a:rPr lang="sr-Latn-CS" altLang="en-US" sz="1800" b="1"/>
                    <a:t>V</a:t>
                  </a:r>
                  <a:r>
                    <a:rPr lang="sr-Latn-CS" altLang="en-US" sz="1800" b="1" baseline="-25000"/>
                    <a:t>2</a:t>
                  </a:r>
                  <a:endParaRPr lang="en-US" altLang="en-US" sz="1800" b="1" baseline="-25000"/>
                </a:p>
              </p:txBody>
            </p:sp>
            <p:sp>
              <p:nvSpPr>
                <p:cNvPr id="38995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2400" y="1680"/>
                  <a:ext cx="0" cy="52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8926" name="Group 82"/>
              <p:cNvGrpSpPr>
                <a:grpSpLocks/>
              </p:cNvGrpSpPr>
              <p:nvPr/>
            </p:nvGrpSpPr>
            <p:grpSpPr bwMode="auto">
              <a:xfrm>
                <a:off x="0" y="1449"/>
                <a:ext cx="2458" cy="1287"/>
                <a:chOff x="0" y="1449"/>
                <a:chExt cx="2458" cy="1287"/>
              </a:xfrm>
            </p:grpSpPr>
            <p:grpSp>
              <p:nvGrpSpPr>
                <p:cNvPr id="38927" name="Group 11"/>
                <p:cNvGrpSpPr>
                  <a:grpSpLocks/>
                </p:cNvGrpSpPr>
                <p:nvPr/>
              </p:nvGrpSpPr>
              <p:grpSpPr bwMode="auto">
                <a:xfrm>
                  <a:off x="786" y="1449"/>
                  <a:ext cx="237" cy="280"/>
                  <a:chOff x="993" y="1449"/>
                  <a:chExt cx="207" cy="216"/>
                </a:xfrm>
              </p:grpSpPr>
              <p:sp>
                <p:nvSpPr>
                  <p:cNvPr id="38992" name="Text Box 1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93" y="1449"/>
                    <a:ext cx="195" cy="17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accent2"/>
                      </a:buClr>
                      <a:buFont typeface="Wingdings" pitchFamily="2" charset="2"/>
                      <a:buChar char="w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65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85000"/>
                      <a:buFont typeface="Wingdings" pitchFamily="2" charset="2"/>
                      <a:buChar char="w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FontTx/>
                      <a:buNone/>
                    </a:pPr>
                    <a:r>
                      <a:rPr lang="sr-Latn-CS" altLang="en-US" sz="1800" b="1"/>
                      <a:t> 1</a:t>
                    </a:r>
                    <a:endParaRPr lang="en-US" altLang="en-US" sz="1800" b="1"/>
                  </a:p>
                </p:txBody>
              </p:sp>
              <p:sp>
                <p:nvSpPr>
                  <p:cNvPr id="38993" name="Oval 13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1473"/>
                    <a:ext cx="192" cy="19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accent2"/>
                      </a:buClr>
                      <a:buFont typeface="Wingdings" pitchFamily="2" charset="2"/>
                      <a:buChar char="w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65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85000"/>
                      <a:buFont typeface="Wingdings" pitchFamily="2" charset="2"/>
                      <a:buChar char="w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en-US" altLang="en-US" sz="2400"/>
                  </a:p>
                </p:txBody>
              </p:sp>
            </p:grpSp>
            <p:grpSp>
              <p:nvGrpSpPr>
                <p:cNvPr id="38928" name="Group 14"/>
                <p:cNvGrpSpPr>
                  <a:grpSpLocks/>
                </p:cNvGrpSpPr>
                <p:nvPr/>
              </p:nvGrpSpPr>
              <p:grpSpPr bwMode="auto">
                <a:xfrm>
                  <a:off x="1777" y="1468"/>
                  <a:ext cx="237" cy="280"/>
                  <a:chOff x="1857" y="1464"/>
                  <a:chExt cx="207" cy="216"/>
                </a:xfrm>
              </p:grpSpPr>
              <p:sp>
                <p:nvSpPr>
                  <p:cNvPr id="38990" name="Text Box 1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57" y="1464"/>
                    <a:ext cx="195" cy="17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accent2"/>
                      </a:buClr>
                      <a:buFont typeface="Wingdings" pitchFamily="2" charset="2"/>
                      <a:buChar char="w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65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85000"/>
                      <a:buFont typeface="Wingdings" pitchFamily="2" charset="2"/>
                      <a:buChar char="w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FontTx/>
                      <a:buNone/>
                    </a:pPr>
                    <a:r>
                      <a:rPr lang="sr-Latn-CS" altLang="en-US" sz="1800" b="1"/>
                      <a:t> 2</a:t>
                    </a:r>
                    <a:endParaRPr lang="en-US" altLang="en-US" sz="1800" b="1"/>
                  </a:p>
                </p:txBody>
              </p:sp>
              <p:sp>
                <p:nvSpPr>
                  <p:cNvPr id="38991" name="Oval 16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1488"/>
                    <a:ext cx="192" cy="19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accent2"/>
                      </a:buClr>
                      <a:buFont typeface="Wingdings" pitchFamily="2" charset="2"/>
                      <a:buChar char="w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65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85000"/>
                      <a:buFont typeface="Wingdings" pitchFamily="2" charset="2"/>
                      <a:buChar char="w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en-US" altLang="en-US" sz="2400"/>
                  </a:p>
                </p:txBody>
              </p:sp>
            </p:grpSp>
            <p:grpSp>
              <p:nvGrpSpPr>
                <p:cNvPr id="38929" name="Group 17"/>
                <p:cNvGrpSpPr>
                  <a:grpSpLocks/>
                </p:cNvGrpSpPr>
                <p:nvPr/>
              </p:nvGrpSpPr>
              <p:grpSpPr bwMode="auto">
                <a:xfrm>
                  <a:off x="1078" y="1748"/>
                  <a:ext cx="496" cy="622"/>
                  <a:chOff x="1248" y="1680"/>
                  <a:chExt cx="432" cy="480"/>
                </a:xfrm>
              </p:grpSpPr>
              <p:sp>
                <p:nvSpPr>
                  <p:cNvPr id="38988" name="Text Box 1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96" y="1824"/>
                    <a:ext cx="384" cy="17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accent2"/>
                      </a:buClr>
                      <a:buFont typeface="Wingdings" pitchFamily="2" charset="2"/>
                      <a:buChar char="w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65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85000"/>
                      <a:buFont typeface="Wingdings" pitchFamily="2" charset="2"/>
                      <a:buChar char="w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FontTx/>
                      <a:buNone/>
                    </a:pPr>
                    <a:r>
                      <a:rPr lang="sr-Latn-CS" altLang="en-US" sz="1800" b="1"/>
                      <a:t>V</a:t>
                    </a:r>
                    <a:r>
                      <a:rPr lang="sr-Latn-CS" altLang="en-US" sz="1800" b="1" baseline="-25000"/>
                      <a:t>1</a:t>
                    </a:r>
                    <a:endParaRPr lang="en-US" altLang="en-US" sz="1800" b="1" baseline="-25000"/>
                  </a:p>
                </p:txBody>
              </p:sp>
              <p:sp>
                <p:nvSpPr>
                  <p:cNvPr id="38989" name="Line 1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248" y="1680"/>
                    <a:ext cx="0" cy="48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8930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1488" y="1872"/>
                  <a:ext cx="384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ClrTx/>
                    <a:buFontTx/>
                    <a:buNone/>
                  </a:pPr>
                  <a:r>
                    <a:rPr lang="sr-Latn-CS" altLang="en-US" sz="1800" b="1" i="1">
                      <a:solidFill>
                        <a:schemeClr val="accent2"/>
                      </a:solidFill>
                    </a:rPr>
                    <a:t>i</a:t>
                  </a:r>
                  <a:r>
                    <a:rPr lang="sr-Latn-CS" altLang="en-US" sz="1800" b="1" baseline="-25000">
                      <a:solidFill>
                        <a:schemeClr val="accent2"/>
                      </a:solidFill>
                    </a:rPr>
                    <a:t>d</a:t>
                  </a:r>
                  <a:endParaRPr lang="en-US" altLang="en-US" sz="1800" b="1" baseline="30000">
                    <a:solidFill>
                      <a:schemeClr val="accent2"/>
                    </a:solidFill>
                    <a:latin typeface="Symbol" pitchFamily="18" charset="2"/>
                  </a:endParaRPr>
                </a:p>
              </p:txBody>
            </p:sp>
            <p:sp>
              <p:nvSpPr>
                <p:cNvPr id="38931" name="Line 23"/>
                <p:cNvSpPr>
                  <a:spLocks noChangeShapeType="1"/>
                </p:cNvSpPr>
                <p:nvPr/>
              </p:nvSpPr>
              <p:spPr bwMode="auto">
                <a:xfrm>
                  <a:off x="1680" y="1824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2" name="Line 26"/>
                <p:cNvSpPr>
                  <a:spLocks noChangeShapeType="1"/>
                </p:cNvSpPr>
                <p:nvPr/>
              </p:nvSpPr>
              <p:spPr bwMode="auto">
                <a:xfrm>
                  <a:off x="1763" y="1740"/>
                  <a:ext cx="1" cy="151"/>
                </a:xfrm>
                <a:prstGeom prst="line">
                  <a:avLst/>
                </a:prstGeom>
                <a:noFill/>
                <a:ln w="12700">
                  <a:solidFill>
                    <a:srgbClr val="80004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3" name="Line 27"/>
                <p:cNvSpPr>
                  <a:spLocks noChangeShapeType="1"/>
                </p:cNvSpPr>
                <p:nvPr/>
              </p:nvSpPr>
              <p:spPr bwMode="auto">
                <a:xfrm>
                  <a:off x="1763" y="1740"/>
                  <a:ext cx="527" cy="1"/>
                </a:xfrm>
                <a:prstGeom prst="line">
                  <a:avLst/>
                </a:prstGeom>
                <a:noFill/>
                <a:ln w="12700">
                  <a:solidFill>
                    <a:srgbClr val="80004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4" name="Oval 28"/>
                <p:cNvSpPr>
                  <a:spLocks noChangeArrowheads="1"/>
                </p:cNvSpPr>
                <p:nvPr/>
              </p:nvSpPr>
              <p:spPr bwMode="auto">
                <a:xfrm>
                  <a:off x="1747" y="1725"/>
                  <a:ext cx="31" cy="30"/>
                </a:xfrm>
                <a:prstGeom prst="ellipse">
                  <a:avLst/>
                </a:prstGeom>
                <a:solidFill>
                  <a:srgbClr val="FF00FF"/>
                </a:solidFill>
                <a:ln w="12700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38935" name="Line 29"/>
                <p:cNvSpPr>
                  <a:spLocks noChangeShapeType="1"/>
                </p:cNvSpPr>
                <p:nvPr/>
              </p:nvSpPr>
              <p:spPr bwMode="auto">
                <a:xfrm>
                  <a:off x="1763" y="2268"/>
                  <a:ext cx="1" cy="166"/>
                </a:xfrm>
                <a:prstGeom prst="line">
                  <a:avLst/>
                </a:prstGeom>
                <a:noFill/>
                <a:ln w="12700">
                  <a:solidFill>
                    <a:srgbClr val="80004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6" name="Line 30"/>
                <p:cNvSpPr>
                  <a:spLocks noChangeShapeType="1"/>
                </p:cNvSpPr>
                <p:nvPr/>
              </p:nvSpPr>
              <p:spPr bwMode="auto">
                <a:xfrm>
                  <a:off x="1763" y="2434"/>
                  <a:ext cx="527" cy="1"/>
                </a:xfrm>
                <a:prstGeom prst="line">
                  <a:avLst/>
                </a:prstGeom>
                <a:noFill/>
                <a:ln w="12700">
                  <a:solidFill>
                    <a:srgbClr val="80004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7" name="Line 31"/>
                <p:cNvSpPr>
                  <a:spLocks noChangeShapeType="1"/>
                </p:cNvSpPr>
                <p:nvPr/>
              </p:nvSpPr>
              <p:spPr bwMode="auto">
                <a:xfrm flipV="1">
                  <a:off x="1235" y="1718"/>
                  <a:ext cx="22" cy="22"/>
                </a:xfrm>
                <a:prstGeom prst="line">
                  <a:avLst/>
                </a:prstGeom>
                <a:noFill/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8" name="Line 32"/>
                <p:cNvSpPr>
                  <a:spLocks noChangeShapeType="1"/>
                </p:cNvSpPr>
                <p:nvPr/>
              </p:nvSpPr>
              <p:spPr bwMode="auto">
                <a:xfrm>
                  <a:off x="1257" y="1718"/>
                  <a:ext cx="46" cy="45"/>
                </a:xfrm>
                <a:prstGeom prst="line">
                  <a:avLst/>
                </a:prstGeom>
                <a:noFill/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9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1303" y="1718"/>
                  <a:ext cx="45" cy="45"/>
                </a:xfrm>
                <a:prstGeom prst="line">
                  <a:avLst/>
                </a:prstGeom>
                <a:noFill/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0" name="Line 34"/>
                <p:cNvSpPr>
                  <a:spLocks noChangeShapeType="1"/>
                </p:cNvSpPr>
                <p:nvPr/>
              </p:nvSpPr>
              <p:spPr bwMode="auto">
                <a:xfrm>
                  <a:off x="1348" y="1718"/>
                  <a:ext cx="45" cy="45"/>
                </a:xfrm>
                <a:prstGeom prst="line">
                  <a:avLst/>
                </a:prstGeom>
                <a:noFill/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1" name="Line 35"/>
                <p:cNvSpPr>
                  <a:spLocks noChangeShapeType="1"/>
                </p:cNvSpPr>
                <p:nvPr/>
              </p:nvSpPr>
              <p:spPr bwMode="auto">
                <a:xfrm flipV="1">
                  <a:off x="1393" y="1718"/>
                  <a:ext cx="45" cy="45"/>
                </a:xfrm>
                <a:prstGeom prst="line">
                  <a:avLst/>
                </a:prstGeom>
                <a:noFill/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2" name="Line 36"/>
                <p:cNvSpPr>
                  <a:spLocks noChangeShapeType="1"/>
                </p:cNvSpPr>
                <p:nvPr/>
              </p:nvSpPr>
              <p:spPr bwMode="auto">
                <a:xfrm>
                  <a:off x="1438" y="1718"/>
                  <a:ext cx="23" cy="22"/>
                </a:xfrm>
                <a:prstGeom prst="line">
                  <a:avLst/>
                </a:prstGeom>
                <a:noFill/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3" name="Rectangle 37"/>
                <p:cNvSpPr>
                  <a:spLocks noChangeArrowheads="1"/>
                </p:cNvSpPr>
                <p:nvPr/>
              </p:nvSpPr>
              <p:spPr bwMode="auto">
                <a:xfrm>
                  <a:off x="1227" y="1793"/>
                  <a:ext cx="92" cy="8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900">
                      <a:solidFill>
                        <a:srgbClr val="000080"/>
                      </a:solidFill>
                      <a:latin typeface="Arial" charset="0"/>
                    </a:rPr>
                    <a:t>R1</a:t>
                  </a:r>
                  <a:endParaRPr lang="en-US" altLang="en-US" sz="2400"/>
                </a:p>
              </p:txBody>
            </p:sp>
            <p:sp>
              <p:nvSpPr>
                <p:cNvPr id="38944" name="Rectangle 38"/>
                <p:cNvSpPr>
                  <a:spLocks noChangeArrowheads="1"/>
                </p:cNvSpPr>
                <p:nvPr/>
              </p:nvSpPr>
              <p:spPr bwMode="auto">
                <a:xfrm>
                  <a:off x="1446" y="1793"/>
                  <a:ext cx="76" cy="8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900">
                      <a:solidFill>
                        <a:srgbClr val="000080"/>
                      </a:solidFill>
                      <a:latin typeface="Arial" charset="0"/>
                    </a:rPr>
                    <a:t>1k</a:t>
                  </a:r>
                  <a:endParaRPr lang="en-US" altLang="en-US" sz="2400"/>
                </a:p>
              </p:txBody>
            </p:sp>
            <p:sp>
              <p:nvSpPr>
                <p:cNvPr id="38945" name="Line 39"/>
                <p:cNvSpPr>
                  <a:spLocks noChangeShapeType="1"/>
                </p:cNvSpPr>
                <p:nvPr/>
              </p:nvSpPr>
              <p:spPr bwMode="auto">
                <a:xfrm>
                  <a:off x="1159" y="1740"/>
                  <a:ext cx="76" cy="1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6" name="Line 40"/>
                <p:cNvSpPr>
                  <a:spLocks noChangeShapeType="1"/>
                </p:cNvSpPr>
                <p:nvPr/>
              </p:nvSpPr>
              <p:spPr bwMode="auto">
                <a:xfrm flipH="1">
                  <a:off x="1461" y="1740"/>
                  <a:ext cx="75" cy="1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7" name="Line 41"/>
                <p:cNvSpPr>
                  <a:spLocks noChangeShapeType="1"/>
                </p:cNvSpPr>
                <p:nvPr/>
              </p:nvSpPr>
              <p:spPr bwMode="auto">
                <a:xfrm>
                  <a:off x="813" y="1740"/>
                  <a:ext cx="346" cy="1"/>
                </a:xfrm>
                <a:prstGeom prst="line">
                  <a:avLst/>
                </a:prstGeom>
                <a:noFill/>
                <a:ln w="12700">
                  <a:solidFill>
                    <a:srgbClr val="80004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8" name="Freeform 42"/>
                <p:cNvSpPr>
                  <a:spLocks/>
                </p:cNvSpPr>
                <p:nvPr/>
              </p:nvSpPr>
              <p:spPr bwMode="auto">
                <a:xfrm>
                  <a:off x="797" y="1929"/>
                  <a:ext cx="31" cy="53"/>
                </a:xfrm>
                <a:custGeom>
                  <a:avLst/>
                  <a:gdLst>
                    <a:gd name="T0" fmla="*/ 16 w 31"/>
                    <a:gd name="T1" fmla="*/ 53 h 53"/>
                    <a:gd name="T2" fmla="*/ 31 w 31"/>
                    <a:gd name="T3" fmla="*/ 53 h 53"/>
                    <a:gd name="T4" fmla="*/ 16 w 31"/>
                    <a:gd name="T5" fmla="*/ 0 h 53"/>
                    <a:gd name="T6" fmla="*/ 0 w 31"/>
                    <a:gd name="T7" fmla="*/ 53 h 53"/>
                    <a:gd name="T8" fmla="*/ 16 w 31"/>
                    <a:gd name="T9" fmla="*/ 53 h 5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1"/>
                    <a:gd name="T16" fmla="*/ 0 h 53"/>
                    <a:gd name="T17" fmla="*/ 31 w 31"/>
                    <a:gd name="T18" fmla="*/ 53 h 5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1" h="53">
                      <a:moveTo>
                        <a:pt x="16" y="53"/>
                      </a:moveTo>
                      <a:lnTo>
                        <a:pt x="31" y="53"/>
                      </a:lnTo>
                      <a:lnTo>
                        <a:pt x="16" y="0"/>
                      </a:lnTo>
                      <a:lnTo>
                        <a:pt x="0" y="53"/>
                      </a:lnTo>
                      <a:lnTo>
                        <a:pt x="16" y="53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1270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9" name="Line 43"/>
                <p:cNvSpPr>
                  <a:spLocks noChangeShapeType="1"/>
                </p:cNvSpPr>
                <p:nvPr/>
              </p:nvSpPr>
              <p:spPr bwMode="auto">
                <a:xfrm flipV="1">
                  <a:off x="813" y="1967"/>
                  <a:ext cx="1" cy="188"/>
                </a:xfrm>
                <a:prstGeom prst="line">
                  <a:avLst/>
                </a:prstGeom>
                <a:noFill/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50" name="Oval 44"/>
                <p:cNvSpPr>
                  <a:spLocks noChangeArrowheads="1"/>
                </p:cNvSpPr>
                <p:nvPr/>
              </p:nvSpPr>
              <p:spPr bwMode="auto">
                <a:xfrm>
                  <a:off x="662" y="1891"/>
                  <a:ext cx="301" cy="302"/>
                </a:xfrm>
                <a:prstGeom prst="ellipse">
                  <a:avLst/>
                </a:prstGeom>
                <a:noFill/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38951" name="Line 45"/>
                <p:cNvSpPr>
                  <a:spLocks noChangeShapeType="1"/>
                </p:cNvSpPr>
                <p:nvPr/>
              </p:nvSpPr>
              <p:spPr bwMode="auto">
                <a:xfrm>
                  <a:off x="813" y="1816"/>
                  <a:ext cx="1" cy="75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52" name="Line 46"/>
                <p:cNvSpPr>
                  <a:spLocks noChangeShapeType="1"/>
                </p:cNvSpPr>
                <p:nvPr/>
              </p:nvSpPr>
              <p:spPr bwMode="auto">
                <a:xfrm flipV="1">
                  <a:off x="813" y="2193"/>
                  <a:ext cx="1" cy="75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53" name="Line 47"/>
                <p:cNvSpPr>
                  <a:spLocks noChangeShapeType="1"/>
                </p:cNvSpPr>
                <p:nvPr/>
              </p:nvSpPr>
              <p:spPr bwMode="auto">
                <a:xfrm>
                  <a:off x="813" y="1740"/>
                  <a:ext cx="1" cy="76"/>
                </a:xfrm>
                <a:prstGeom prst="line">
                  <a:avLst/>
                </a:prstGeom>
                <a:noFill/>
                <a:ln w="12700">
                  <a:solidFill>
                    <a:srgbClr val="80004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54" name="Line 48"/>
                <p:cNvSpPr>
                  <a:spLocks noChangeShapeType="1"/>
                </p:cNvSpPr>
                <p:nvPr/>
              </p:nvSpPr>
              <p:spPr bwMode="auto">
                <a:xfrm>
                  <a:off x="2215" y="2042"/>
                  <a:ext cx="151" cy="1"/>
                </a:xfrm>
                <a:prstGeom prst="line">
                  <a:avLst/>
                </a:prstGeom>
                <a:noFill/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55" name="Line 49"/>
                <p:cNvSpPr>
                  <a:spLocks noChangeShapeType="1"/>
                </p:cNvSpPr>
                <p:nvPr/>
              </p:nvSpPr>
              <p:spPr bwMode="auto">
                <a:xfrm>
                  <a:off x="2290" y="2072"/>
                  <a:ext cx="1" cy="45"/>
                </a:xfrm>
                <a:prstGeom prst="line">
                  <a:avLst/>
                </a:prstGeom>
                <a:noFill/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56" name="Arc 50"/>
                <p:cNvSpPr>
                  <a:spLocks/>
                </p:cNvSpPr>
                <p:nvPr/>
              </p:nvSpPr>
              <p:spPr bwMode="auto">
                <a:xfrm>
                  <a:off x="2290" y="2072"/>
                  <a:ext cx="76" cy="125"/>
                </a:xfrm>
                <a:custGeom>
                  <a:avLst/>
                  <a:gdLst>
                    <a:gd name="T0" fmla="*/ 0 w 13203"/>
                    <a:gd name="T1" fmla="*/ 0 h 21600"/>
                    <a:gd name="T2" fmla="*/ 0 w 13203"/>
                    <a:gd name="T3" fmla="*/ 0 h 21600"/>
                    <a:gd name="T4" fmla="*/ 0 w 13203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13203"/>
                    <a:gd name="T10" fmla="*/ 0 h 21600"/>
                    <a:gd name="T11" fmla="*/ 13203 w 13203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3203" h="21600" fill="none" extrusionOk="0">
                      <a:moveTo>
                        <a:pt x="0" y="17"/>
                      </a:moveTo>
                      <a:cubicBezTo>
                        <a:pt x="287" y="5"/>
                        <a:pt x="575" y="-1"/>
                        <a:pt x="863" y="0"/>
                      </a:cubicBezTo>
                      <a:cubicBezTo>
                        <a:pt x="5275" y="0"/>
                        <a:pt x="9581" y="1351"/>
                        <a:pt x="13203" y="3871"/>
                      </a:cubicBezTo>
                    </a:path>
                    <a:path w="13203" h="21600" stroke="0" extrusionOk="0">
                      <a:moveTo>
                        <a:pt x="0" y="17"/>
                      </a:moveTo>
                      <a:cubicBezTo>
                        <a:pt x="287" y="5"/>
                        <a:pt x="575" y="-1"/>
                        <a:pt x="863" y="0"/>
                      </a:cubicBezTo>
                      <a:cubicBezTo>
                        <a:pt x="5275" y="0"/>
                        <a:pt x="9581" y="1351"/>
                        <a:pt x="13203" y="3871"/>
                      </a:cubicBezTo>
                      <a:lnTo>
                        <a:pt x="863" y="2160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57" name="Arc 51"/>
                <p:cNvSpPr>
                  <a:spLocks/>
                </p:cNvSpPr>
                <p:nvPr/>
              </p:nvSpPr>
              <p:spPr bwMode="auto">
                <a:xfrm>
                  <a:off x="2218" y="2073"/>
                  <a:ext cx="77" cy="124"/>
                </a:xfrm>
                <a:custGeom>
                  <a:avLst/>
                  <a:gdLst>
                    <a:gd name="T0" fmla="*/ 0 w 13330"/>
                    <a:gd name="T1" fmla="*/ 0 h 21583"/>
                    <a:gd name="T2" fmla="*/ 0 w 13330"/>
                    <a:gd name="T3" fmla="*/ 0 h 21583"/>
                    <a:gd name="T4" fmla="*/ 0 w 13330"/>
                    <a:gd name="T5" fmla="*/ 0 h 21583"/>
                    <a:gd name="T6" fmla="*/ 0 60000 65536"/>
                    <a:gd name="T7" fmla="*/ 0 60000 65536"/>
                    <a:gd name="T8" fmla="*/ 0 60000 65536"/>
                    <a:gd name="T9" fmla="*/ 0 w 13330"/>
                    <a:gd name="T10" fmla="*/ 0 h 21583"/>
                    <a:gd name="T11" fmla="*/ 13330 w 13330"/>
                    <a:gd name="T12" fmla="*/ 21583 h 2158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3330" h="21583" fill="none" extrusionOk="0">
                      <a:moveTo>
                        <a:pt x="-1" y="4586"/>
                      </a:moveTo>
                      <a:cubicBezTo>
                        <a:pt x="3570" y="1786"/>
                        <a:pt x="7932" y="181"/>
                        <a:pt x="12467" y="0"/>
                      </a:cubicBezTo>
                    </a:path>
                    <a:path w="13330" h="21583" stroke="0" extrusionOk="0">
                      <a:moveTo>
                        <a:pt x="-1" y="4586"/>
                      </a:moveTo>
                      <a:cubicBezTo>
                        <a:pt x="3570" y="1786"/>
                        <a:pt x="7932" y="181"/>
                        <a:pt x="12467" y="0"/>
                      </a:cubicBezTo>
                      <a:lnTo>
                        <a:pt x="13330" y="21583"/>
                      </a:lnTo>
                      <a:lnTo>
                        <a:pt x="-1" y="4586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58" name="Rectangle 52"/>
                <p:cNvSpPr>
                  <a:spLocks noChangeArrowheads="1"/>
                </p:cNvSpPr>
                <p:nvPr/>
              </p:nvSpPr>
              <p:spPr bwMode="auto">
                <a:xfrm>
                  <a:off x="2366" y="1891"/>
                  <a:ext cx="92" cy="8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900">
                      <a:solidFill>
                        <a:srgbClr val="000080"/>
                      </a:solidFill>
                      <a:latin typeface="Arial" charset="0"/>
                    </a:rPr>
                    <a:t>C1</a:t>
                  </a:r>
                  <a:endParaRPr lang="en-US" altLang="en-US" sz="2400"/>
                </a:p>
              </p:txBody>
            </p:sp>
            <p:sp>
              <p:nvSpPr>
                <p:cNvPr id="38959" name="Line 54"/>
                <p:cNvSpPr>
                  <a:spLocks noChangeShapeType="1"/>
                </p:cNvSpPr>
                <p:nvPr/>
              </p:nvSpPr>
              <p:spPr bwMode="auto">
                <a:xfrm>
                  <a:off x="2290" y="1967"/>
                  <a:ext cx="1" cy="75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60" name="Line 55"/>
                <p:cNvSpPr>
                  <a:spLocks noChangeShapeType="1"/>
                </p:cNvSpPr>
                <p:nvPr/>
              </p:nvSpPr>
              <p:spPr bwMode="auto">
                <a:xfrm flipV="1">
                  <a:off x="2290" y="2117"/>
                  <a:ext cx="1" cy="76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61" name="Line 56"/>
                <p:cNvSpPr>
                  <a:spLocks noChangeShapeType="1"/>
                </p:cNvSpPr>
                <p:nvPr/>
              </p:nvSpPr>
              <p:spPr bwMode="auto">
                <a:xfrm>
                  <a:off x="813" y="1816"/>
                  <a:ext cx="1" cy="151"/>
                </a:xfrm>
                <a:prstGeom prst="line">
                  <a:avLst/>
                </a:prstGeom>
                <a:noFill/>
                <a:ln w="12700">
                  <a:solidFill>
                    <a:srgbClr val="80004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62" name="Oval 57"/>
                <p:cNvSpPr>
                  <a:spLocks noChangeArrowheads="1"/>
                </p:cNvSpPr>
                <p:nvPr/>
              </p:nvSpPr>
              <p:spPr bwMode="auto">
                <a:xfrm>
                  <a:off x="797" y="1801"/>
                  <a:ext cx="31" cy="30"/>
                </a:xfrm>
                <a:prstGeom prst="ellipse">
                  <a:avLst/>
                </a:prstGeom>
                <a:solidFill>
                  <a:srgbClr val="FF00FF"/>
                </a:solidFill>
                <a:ln w="12700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38963" name="Line 58"/>
                <p:cNvSpPr>
                  <a:spLocks noChangeShapeType="1"/>
                </p:cNvSpPr>
                <p:nvPr/>
              </p:nvSpPr>
              <p:spPr bwMode="auto">
                <a:xfrm flipH="1">
                  <a:off x="1710" y="2117"/>
                  <a:ext cx="105" cy="1"/>
                </a:xfrm>
                <a:prstGeom prst="line">
                  <a:avLst/>
                </a:prstGeom>
                <a:noFill/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64" name="Line 59"/>
                <p:cNvSpPr>
                  <a:spLocks noChangeShapeType="1"/>
                </p:cNvSpPr>
                <p:nvPr/>
              </p:nvSpPr>
              <p:spPr bwMode="auto">
                <a:xfrm>
                  <a:off x="1763" y="1967"/>
                  <a:ext cx="1" cy="75"/>
                </a:xfrm>
                <a:prstGeom prst="line">
                  <a:avLst/>
                </a:prstGeom>
                <a:noFill/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65" name="Line 60"/>
                <p:cNvSpPr>
                  <a:spLocks noChangeShapeType="1"/>
                </p:cNvSpPr>
                <p:nvPr/>
              </p:nvSpPr>
              <p:spPr bwMode="auto">
                <a:xfrm>
                  <a:off x="1763" y="2117"/>
                  <a:ext cx="1" cy="76"/>
                </a:xfrm>
                <a:prstGeom prst="line">
                  <a:avLst/>
                </a:prstGeom>
                <a:noFill/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66" name="Freeform 61"/>
                <p:cNvSpPr>
                  <a:spLocks/>
                </p:cNvSpPr>
                <p:nvPr/>
              </p:nvSpPr>
              <p:spPr bwMode="auto">
                <a:xfrm>
                  <a:off x="1710" y="2042"/>
                  <a:ext cx="105" cy="75"/>
                </a:xfrm>
                <a:custGeom>
                  <a:avLst/>
                  <a:gdLst>
                    <a:gd name="T0" fmla="*/ 53 w 105"/>
                    <a:gd name="T1" fmla="*/ 75 h 75"/>
                    <a:gd name="T2" fmla="*/ 53 w 105"/>
                    <a:gd name="T3" fmla="*/ 75 h 75"/>
                    <a:gd name="T4" fmla="*/ 0 w 105"/>
                    <a:gd name="T5" fmla="*/ 0 h 75"/>
                    <a:gd name="T6" fmla="*/ 105 w 105"/>
                    <a:gd name="T7" fmla="*/ 0 h 75"/>
                    <a:gd name="T8" fmla="*/ 53 w 105"/>
                    <a:gd name="T9" fmla="*/ 75 h 7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5"/>
                    <a:gd name="T16" fmla="*/ 0 h 75"/>
                    <a:gd name="T17" fmla="*/ 105 w 105"/>
                    <a:gd name="T18" fmla="*/ 75 h 7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5" h="75">
                      <a:moveTo>
                        <a:pt x="53" y="75"/>
                      </a:moveTo>
                      <a:lnTo>
                        <a:pt x="53" y="75"/>
                      </a:lnTo>
                      <a:lnTo>
                        <a:pt x="0" y="0"/>
                      </a:lnTo>
                      <a:lnTo>
                        <a:pt x="105" y="0"/>
                      </a:lnTo>
                      <a:lnTo>
                        <a:pt x="53" y="75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1270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67" name="Rectangle 62"/>
                <p:cNvSpPr>
                  <a:spLocks noChangeArrowheads="1"/>
                </p:cNvSpPr>
                <p:nvPr/>
              </p:nvSpPr>
              <p:spPr bwMode="auto">
                <a:xfrm>
                  <a:off x="1876" y="1967"/>
                  <a:ext cx="92" cy="8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900">
                      <a:solidFill>
                        <a:srgbClr val="000080"/>
                      </a:solidFill>
                      <a:latin typeface="Arial" charset="0"/>
                    </a:rPr>
                    <a:t>D1</a:t>
                  </a:r>
                  <a:endParaRPr lang="en-US" altLang="en-US" sz="2400"/>
                </a:p>
              </p:txBody>
            </p:sp>
            <p:sp>
              <p:nvSpPr>
                <p:cNvPr id="38968" name="Rectangle 63"/>
                <p:cNvSpPr>
                  <a:spLocks noChangeArrowheads="1"/>
                </p:cNvSpPr>
                <p:nvPr/>
              </p:nvSpPr>
              <p:spPr bwMode="auto">
                <a:xfrm>
                  <a:off x="1310" y="2193"/>
                  <a:ext cx="368" cy="8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900">
                      <a:solidFill>
                        <a:srgbClr val="000080"/>
                      </a:solidFill>
                      <a:latin typeface="Arial" charset="0"/>
                    </a:rPr>
                    <a:t>DIODE PIN</a:t>
                  </a:r>
                  <a:endParaRPr lang="en-US" altLang="en-US" sz="2400"/>
                </a:p>
              </p:txBody>
            </p:sp>
            <p:sp>
              <p:nvSpPr>
                <p:cNvPr id="38969" name="Line 64"/>
                <p:cNvSpPr>
                  <a:spLocks noChangeShapeType="1"/>
                </p:cNvSpPr>
                <p:nvPr/>
              </p:nvSpPr>
              <p:spPr bwMode="auto">
                <a:xfrm>
                  <a:off x="1763" y="1891"/>
                  <a:ext cx="1" cy="76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70" name="Line 65"/>
                <p:cNvSpPr>
                  <a:spLocks noChangeShapeType="1"/>
                </p:cNvSpPr>
                <p:nvPr/>
              </p:nvSpPr>
              <p:spPr bwMode="auto">
                <a:xfrm flipV="1">
                  <a:off x="1763" y="2193"/>
                  <a:ext cx="1" cy="75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71" name="Line 66"/>
                <p:cNvSpPr>
                  <a:spLocks noChangeShapeType="1"/>
                </p:cNvSpPr>
                <p:nvPr/>
              </p:nvSpPr>
              <p:spPr bwMode="auto">
                <a:xfrm>
                  <a:off x="2290" y="2193"/>
                  <a:ext cx="1" cy="241"/>
                </a:xfrm>
                <a:prstGeom prst="line">
                  <a:avLst/>
                </a:prstGeom>
                <a:noFill/>
                <a:ln w="12700">
                  <a:solidFill>
                    <a:srgbClr val="80004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72" name="Line 67"/>
                <p:cNvSpPr>
                  <a:spLocks noChangeShapeType="1"/>
                </p:cNvSpPr>
                <p:nvPr/>
              </p:nvSpPr>
              <p:spPr bwMode="auto">
                <a:xfrm>
                  <a:off x="2290" y="1740"/>
                  <a:ext cx="1" cy="227"/>
                </a:xfrm>
                <a:prstGeom prst="line">
                  <a:avLst/>
                </a:prstGeom>
                <a:noFill/>
                <a:ln w="12700">
                  <a:solidFill>
                    <a:srgbClr val="80004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73" name="Line 68"/>
                <p:cNvSpPr>
                  <a:spLocks noChangeShapeType="1"/>
                </p:cNvSpPr>
                <p:nvPr/>
              </p:nvSpPr>
              <p:spPr bwMode="auto">
                <a:xfrm>
                  <a:off x="813" y="2246"/>
                  <a:ext cx="1" cy="22"/>
                </a:xfrm>
                <a:prstGeom prst="line">
                  <a:avLst/>
                </a:prstGeom>
                <a:noFill/>
                <a:ln w="12700">
                  <a:solidFill>
                    <a:srgbClr val="80004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74" name="Oval 69"/>
                <p:cNvSpPr>
                  <a:spLocks noChangeArrowheads="1"/>
                </p:cNvSpPr>
                <p:nvPr/>
              </p:nvSpPr>
              <p:spPr bwMode="auto">
                <a:xfrm>
                  <a:off x="797" y="2253"/>
                  <a:ext cx="31" cy="30"/>
                </a:xfrm>
                <a:prstGeom prst="ellipse">
                  <a:avLst/>
                </a:prstGeom>
                <a:solidFill>
                  <a:srgbClr val="FF00FF"/>
                </a:solidFill>
                <a:ln w="12700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38975" name="Line 70"/>
                <p:cNvSpPr>
                  <a:spLocks noChangeShapeType="1"/>
                </p:cNvSpPr>
                <p:nvPr/>
              </p:nvSpPr>
              <p:spPr bwMode="auto">
                <a:xfrm>
                  <a:off x="1763" y="2592"/>
                  <a:ext cx="1" cy="8"/>
                </a:xfrm>
                <a:prstGeom prst="line">
                  <a:avLst/>
                </a:prstGeom>
                <a:noFill/>
                <a:ln w="12700">
                  <a:solidFill>
                    <a:srgbClr val="80004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76" name="Line 71"/>
                <p:cNvSpPr>
                  <a:spLocks noChangeShapeType="1"/>
                </p:cNvSpPr>
                <p:nvPr/>
              </p:nvSpPr>
              <p:spPr bwMode="auto">
                <a:xfrm>
                  <a:off x="1536" y="1740"/>
                  <a:ext cx="227" cy="1"/>
                </a:xfrm>
                <a:prstGeom prst="line">
                  <a:avLst/>
                </a:prstGeom>
                <a:noFill/>
                <a:ln w="12700">
                  <a:solidFill>
                    <a:srgbClr val="80004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77" name="Line 72"/>
                <p:cNvSpPr>
                  <a:spLocks noChangeShapeType="1"/>
                </p:cNvSpPr>
                <p:nvPr/>
              </p:nvSpPr>
              <p:spPr bwMode="auto">
                <a:xfrm>
                  <a:off x="1687" y="2592"/>
                  <a:ext cx="151" cy="1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78" name="Line 73"/>
                <p:cNvSpPr>
                  <a:spLocks noChangeShapeType="1"/>
                </p:cNvSpPr>
                <p:nvPr/>
              </p:nvSpPr>
              <p:spPr bwMode="auto">
                <a:xfrm>
                  <a:off x="1710" y="2615"/>
                  <a:ext cx="105" cy="1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79" name="Line 74"/>
                <p:cNvSpPr>
                  <a:spLocks noChangeShapeType="1"/>
                </p:cNvSpPr>
                <p:nvPr/>
              </p:nvSpPr>
              <p:spPr bwMode="auto">
                <a:xfrm flipH="1">
                  <a:off x="1732" y="2638"/>
                  <a:ext cx="61" cy="1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80" name="Line 75"/>
                <p:cNvSpPr>
                  <a:spLocks noChangeShapeType="1"/>
                </p:cNvSpPr>
                <p:nvPr/>
              </p:nvSpPr>
              <p:spPr bwMode="auto">
                <a:xfrm>
                  <a:off x="1755" y="2660"/>
                  <a:ext cx="15" cy="1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81" name="Line 76"/>
                <p:cNvSpPr>
                  <a:spLocks noChangeShapeType="1"/>
                </p:cNvSpPr>
                <p:nvPr/>
              </p:nvSpPr>
              <p:spPr bwMode="auto">
                <a:xfrm>
                  <a:off x="1763" y="2434"/>
                  <a:ext cx="1" cy="158"/>
                </a:xfrm>
                <a:prstGeom prst="line">
                  <a:avLst/>
                </a:prstGeom>
                <a:noFill/>
                <a:ln w="12700">
                  <a:solidFill>
                    <a:srgbClr val="80004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82" name="Oval 77"/>
                <p:cNvSpPr>
                  <a:spLocks noChangeArrowheads="1"/>
                </p:cNvSpPr>
                <p:nvPr/>
              </p:nvSpPr>
              <p:spPr bwMode="auto">
                <a:xfrm>
                  <a:off x="1747" y="2419"/>
                  <a:ext cx="31" cy="30"/>
                </a:xfrm>
                <a:prstGeom prst="ellipse">
                  <a:avLst/>
                </a:prstGeom>
                <a:solidFill>
                  <a:srgbClr val="FF00FF"/>
                </a:solidFill>
                <a:ln w="12700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38983" name="Oval 78"/>
                <p:cNvSpPr>
                  <a:spLocks noChangeArrowheads="1"/>
                </p:cNvSpPr>
                <p:nvPr/>
              </p:nvSpPr>
              <p:spPr bwMode="auto">
                <a:xfrm>
                  <a:off x="1747" y="2577"/>
                  <a:ext cx="31" cy="31"/>
                </a:xfrm>
                <a:prstGeom prst="ellipse">
                  <a:avLst/>
                </a:prstGeom>
                <a:solidFill>
                  <a:srgbClr val="FF00FF"/>
                </a:solidFill>
                <a:ln w="12700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38984" name="Line 79"/>
                <p:cNvSpPr>
                  <a:spLocks noChangeShapeType="1"/>
                </p:cNvSpPr>
                <p:nvPr/>
              </p:nvSpPr>
              <p:spPr bwMode="auto">
                <a:xfrm>
                  <a:off x="813" y="2434"/>
                  <a:ext cx="950" cy="1"/>
                </a:xfrm>
                <a:prstGeom prst="line">
                  <a:avLst/>
                </a:prstGeom>
                <a:noFill/>
                <a:ln w="12700">
                  <a:solidFill>
                    <a:srgbClr val="80004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85" name="Oval 80"/>
                <p:cNvSpPr>
                  <a:spLocks noChangeArrowheads="1"/>
                </p:cNvSpPr>
                <p:nvPr/>
              </p:nvSpPr>
              <p:spPr bwMode="auto">
                <a:xfrm>
                  <a:off x="1747" y="2419"/>
                  <a:ext cx="31" cy="30"/>
                </a:xfrm>
                <a:prstGeom prst="ellipse">
                  <a:avLst/>
                </a:prstGeom>
                <a:solidFill>
                  <a:srgbClr val="FF00FF"/>
                </a:solidFill>
                <a:ln w="12700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38986" name="Line 81"/>
                <p:cNvSpPr>
                  <a:spLocks noChangeShapeType="1"/>
                </p:cNvSpPr>
                <p:nvPr/>
              </p:nvSpPr>
              <p:spPr bwMode="auto">
                <a:xfrm>
                  <a:off x="813" y="2268"/>
                  <a:ext cx="1" cy="166"/>
                </a:xfrm>
                <a:prstGeom prst="line">
                  <a:avLst/>
                </a:prstGeom>
                <a:noFill/>
                <a:ln w="12700">
                  <a:solidFill>
                    <a:srgbClr val="80004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87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0" y="2448"/>
                  <a:ext cx="1872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ClrTx/>
                    <a:buFontTx/>
                    <a:buNone/>
                  </a:pPr>
                  <a:r>
                    <a:rPr lang="sr-Latn-CS" altLang="en-US" sz="2400">
                      <a:solidFill>
                        <a:schemeClr val="accent2"/>
                      </a:solidFill>
                    </a:rPr>
                    <a:t>i(t)=510</a:t>
                  </a:r>
                  <a:r>
                    <a:rPr lang="sr-Latn-CS" altLang="en-US" sz="2400" baseline="30000">
                      <a:solidFill>
                        <a:schemeClr val="accent2"/>
                      </a:solidFill>
                    </a:rPr>
                    <a:t>-3</a:t>
                  </a:r>
                  <a:r>
                    <a:rPr lang="sr-Latn-CS" altLang="en-US" sz="2400">
                      <a:solidFill>
                        <a:schemeClr val="accent2"/>
                      </a:solidFill>
                    </a:rPr>
                    <a:t>cos(2</a:t>
                  </a:r>
                  <a:r>
                    <a:rPr lang="sr-Latn-CS" altLang="en-US" sz="2400">
                      <a:solidFill>
                        <a:schemeClr val="accent2"/>
                      </a:solidFill>
                      <a:latin typeface="Symbol" pitchFamily="18" charset="2"/>
                    </a:rPr>
                    <a:t>p</a:t>
                  </a:r>
                  <a:r>
                    <a:rPr lang="sr-Latn-CS" altLang="en-US" sz="2400">
                      <a:solidFill>
                        <a:schemeClr val="accent2"/>
                      </a:solidFill>
                    </a:rPr>
                    <a:t>ft+</a:t>
                  </a:r>
                  <a:r>
                    <a:rPr lang="sr-Latn-CS" altLang="en-US" sz="2400">
                      <a:solidFill>
                        <a:schemeClr val="accent2"/>
                      </a:solidFill>
                      <a:latin typeface="Symbol" pitchFamily="18" charset="2"/>
                    </a:rPr>
                    <a:t>j</a:t>
                  </a:r>
                  <a:r>
                    <a:rPr lang="sr-Latn-CS" altLang="en-US" sz="2400">
                      <a:solidFill>
                        <a:schemeClr val="accent2"/>
                      </a:solidFill>
                    </a:rPr>
                    <a:t>)</a:t>
                  </a:r>
                  <a:endParaRPr lang="en-US" altLang="en-US" sz="2400" baseline="30000">
                    <a:solidFill>
                      <a:schemeClr val="accent2"/>
                    </a:solidFill>
                    <a:latin typeface="Symbol" pitchFamily="18" charset="2"/>
                  </a:endParaRPr>
                </a:p>
              </p:txBody>
            </p:sp>
          </p:grpSp>
        </p:grpSp>
      </p:grpSp>
      <p:sp>
        <p:nvSpPr>
          <p:cNvPr id="9224" name="Rectangle 84"/>
          <p:cNvSpPr>
            <a:spLocks noChangeArrowheads="1"/>
          </p:cNvSpPr>
          <p:nvPr/>
        </p:nvSpPr>
        <p:spPr bwMode="auto">
          <a:xfrm>
            <a:off x="304800" y="4419600"/>
            <a:ext cx="4267200" cy="2057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sr-Latn-CS" altLang="en-US" sz="2800" b="1" dirty="0">
                <a:latin typeface="Arial" charset="0"/>
              </a:rPr>
              <a:t>Tip kola i analize</a:t>
            </a:r>
          </a:p>
          <a:p>
            <a:pPr eaLnBrk="1" hangingPunct="1">
              <a:buClrTx/>
              <a:buFontTx/>
              <a:buNone/>
              <a:defRPr/>
            </a:pPr>
            <a:r>
              <a:rPr lang="sr-Latn-CS" altLang="en-US" sz="2800" b="1" dirty="0">
                <a:latin typeface="Arial" charset="0"/>
              </a:rPr>
              <a:t>5. Neinearna reaktivna u TR domenu</a:t>
            </a:r>
            <a:endParaRPr lang="en-GB" altLang="en-US" sz="2800" b="1" dirty="0">
              <a:latin typeface="Arial" charset="0"/>
            </a:endParaRPr>
          </a:p>
        </p:txBody>
      </p:sp>
      <p:sp>
        <p:nvSpPr>
          <p:cNvPr id="71765" name="Oval 85"/>
          <p:cNvSpPr>
            <a:spLocks noChangeArrowheads="1"/>
          </p:cNvSpPr>
          <p:nvPr/>
        </p:nvSpPr>
        <p:spPr bwMode="auto">
          <a:xfrm>
            <a:off x="315913" y="3746500"/>
            <a:ext cx="2743200" cy="7620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7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animBg="1"/>
      <p:bldP spid="9224" grpId="0" animBg="1"/>
      <p:bldP spid="7176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00E5C66-C8BF-458B-8C7F-E93C484CF623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en-US" altLang="en-US" sz="140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34963"/>
            <a:ext cx="7772400" cy="457200"/>
          </a:xfrm>
        </p:spPr>
        <p:txBody>
          <a:bodyPr/>
          <a:lstStyle/>
          <a:p>
            <a:pPr eaLnBrk="1" hangingPunct="1"/>
            <a:r>
              <a:rPr lang="sr-Latn-CS" altLang="en-US"/>
              <a:t>Analiza kola</a:t>
            </a:r>
            <a:endParaRPr lang="en-GB" altLang="en-US"/>
          </a:p>
        </p:txBody>
      </p:sp>
      <p:sp>
        <p:nvSpPr>
          <p:cNvPr id="38916" name="Rectangle 3"/>
          <p:cNvSpPr>
            <a:spLocks noChangeArrowheads="1"/>
          </p:cNvSpPr>
          <p:nvPr/>
        </p:nvSpPr>
        <p:spPr bwMode="auto">
          <a:xfrm>
            <a:off x="4724400" y="4540250"/>
            <a:ext cx="4267200" cy="2057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sr-Latn-CS" altLang="en-US" sz="2800" b="1" dirty="0">
                <a:latin typeface="Arial" charset="0"/>
              </a:rPr>
              <a:t>Matematički model</a:t>
            </a:r>
          </a:p>
          <a:p>
            <a:pPr eaLnBrk="1" hangingPunct="1">
              <a:buClrTx/>
              <a:buFontTx/>
              <a:buNone/>
              <a:defRPr/>
            </a:pPr>
            <a:r>
              <a:rPr lang="sr-Latn-CS" altLang="en-US" sz="2800" b="1" dirty="0">
                <a:latin typeface="Arial" charset="0"/>
              </a:rPr>
              <a:t>5. Nelinearne diferencijalne jednačine</a:t>
            </a:r>
            <a:endParaRPr lang="en-GB" altLang="en-US" sz="2800" b="1" dirty="0">
              <a:latin typeface="Arial" charset="0"/>
            </a:endParaRPr>
          </a:p>
        </p:txBody>
      </p:sp>
      <p:sp>
        <p:nvSpPr>
          <p:cNvPr id="38917" name="Rectangle 4"/>
          <p:cNvSpPr>
            <a:spLocks noChangeArrowheads="1"/>
          </p:cNvSpPr>
          <p:nvPr/>
        </p:nvSpPr>
        <p:spPr bwMode="auto">
          <a:xfrm>
            <a:off x="914400" y="868363"/>
            <a:ext cx="6934200" cy="16002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altLang="en-US" sz="2400" dirty="0" err="1">
                <a:latin typeface="Verdana" pitchFamily="34" charset="0"/>
              </a:rPr>
              <a:t>Pona</a:t>
            </a:r>
            <a:r>
              <a:rPr lang="sr-Latn-CS" altLang="en-US" sz="2400" dirty="0">
                <a:latin typeface="Verdana" pitchFamily="34" charset="0"/>
              </a:rPr>
              <a:t>š</a:t>
            </a:r>
            <a:r>
              <a:rPr lang="en-US" altLang="en-US" sz="2400" dirty="0" err="1">
                <a:latin typeface="Verdana" pitchFamily="34" charset="0"/>
              </a:rPr>
              <a:t>anje</a:t>
            </a:r>
            <a:r>
              <a:rPr lang="en-US" altLang="en-US" sz="2400" dirty="0">
                <a:latin typeface="Verdana" pitchFamily="34" charset="0"/>
              </a:rPr>
              <a:t> </a:t>
            </a:r>
            <a:r>
              <a:rPr lang="sr-Latn-CS" altLang="en-US" sz="2400" b="1" dirty="0">
                <a:latin typeface="Verdana" pitchFamily="34" charset="0"/>
              </a:rPr>
              <a:t>nelinearnih reaktivnih kola</a:t>
            </a:r>
            <a:r>
              <a:rPr lang="en-US" altLang="en-US" sz="2400" b="1" dirty="0">
                <a:latin typeface="Verdana" pitchFamily="34" charset="0"/>
              </a:rPr>
              <a:t> </a:t>
            </a:r>
            <a:r>
              <a:rPr lang="sr-Latn-CS" altLang="en-US" sz="2400" dirty="0">
                <a:latin typeface="Verdana" pitchFamily="34" charset="0"/>
              </a:rPr>
              <a:t>u </a:t>
            </a:r>
            <a:r>
              <a:rPr lang="sr-Latn-CS" altLang="en-US" sz="2400" b="1" dirty="0">
                <a:latin typeface="Verdana" pitchFamily="34" charset="0"/>
              </a:rPr>
              <a:t>vremenskom domenu </a:t>
            </a:r>
            <a:r>
              <a:rPr lang="sr-Latn-CS" altLang="en-US" sz="2400" dirty="0">
                <a:latin typeface="Verdana" pitchFamily="34" charset="0"/>
              </a:rPr>
              <a:t>opisuje se sistemom nelinearnih diferencijalnih jednačina</a:t>
            </a:r>
            <a:endParaRPr lang="sr-Latn-CS" altLang="en-US" sz="2800" dirty="0">
              <a:latin typeface="Verdana" pitchFamily="34" charset="0"/>
            </a:endParaRPr>
          </a:p>
        </p:txBody>
      </p:sp>
      <p:graphicFrame>
        <p:nvGraphicFramePr>
          <p:cNvPr id="137221" name="Object 5"/>
          <p:cNvGraphicFramePr>
            <a:graphicFrameLocks noChangeAspect="1"/>
          </p:cNvGraphicFramePr>
          <p:nvPr/>
        </p:nvGraphicFramePr>
        <p:xfrm>
          <a:off x="4606925" y="2647950"/>
          <a:ext cx="4456113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38" name="Equation" r:id="rId4" imgW="2933700" imgH="939800" progId="Equation.3">
                  <p:embed/>
                </p:oleObj>
              </mc:Choice>
              <mc:Fallback>
                <p:oleObj name="Equation" r:id="rId4" imgW="2933700" imgH="939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6925" y="2647950"/>
                        <a:ext cx="4456113" cy="142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9943" name="Group 6"/>
          <p:cNvGrpSpPr>
            <a:grpSpLocks/>
          </p:cNvGrpSpPr>
          <p:nvPr/>
        </p:nvGrpSpPr>
        <p:grpSpPr bwMode="auto">
          <a:xfrm>
            <a:off x="220663" y="2330450"/>
            <a:ext cx="4495800" cy="2043113"/>
            <a:chOff x="0" y="1392"/>
            <a:chExt cx="2832" cy="1287"/>
          </a:xfrm>
        </p:grpSpPr>
        <p:sp>
          <p:nvSpPr>
            <p:cNvPr id="39946" name="Rectangle 7"/>
            <p:cNvSpPr>
              <a:spLocks noChangeArrowheads="1"/>
            </p:cNvSpPr>
            <p:nvPr/>
          </p:nvSpPr>
          <p:spPr bwMode="auto">
            <a:xfrm>
              <a:off x="2434" y="2110"/>
              <a:ext cx="12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900">
                  <a:solidFill>
                    <a:srgbClr val="000080"/>
                  </a:solidFill>
                  <a:latin typeface="Arial" charset="0"/>
                </a:rPr>
                <a:t>1nF</a:t>
              </a:r>
              <a:endParaRPr lang="en-US" altLang="en-US" sz="2400"/>
            </a:p>
          </p:txBody>
        </p:sp>
        <p:grpSp>
          <p:nvGrpSpPr>
            <p:cNvPr id="39947" name="Group 8"/>
            <p:cNvGrpSpPr>
              <a:grpSpLocks/>
            </p:cNvGrpSpPr>
            <p:nvPr/>
          </p:nvGrpSpPr>
          <p:grpSpPr bwMode="auto">
            <a:xfrm>
              <a:off x="0" y="1392"/>
              <a:ext cx="2832" cy="1287"/>
              <a:chOff x="0" y="1449"/>
              <a:chExt cx="2832" cy="1287"/>
            </a:xfrm>
          </p:grpSpPr>
          <p:grpSp>
            <p:nvGrpSpPr>
              <p:cNvPr id="39948" name="Group 9"/>
              <p:cNvGrpSpPr>
                <a:grpSpLocks/>
              </p:cNvGrpSpPr>
              <p:nvPr/>
            </p:nvGrpSpPr>
            <p:grpSpPr bwMode="auto">
              <a:xfrm>
                <a:off x="2400" y="1776"/>
                <a:ext cx="432" cy="624"/>
                <a:chOff x="2400" y="1680"/>
                <a:chExt cx="384" cy="528"/>
              </a:xfrm>
            </p:grpSpPr>
            <p:sp>
              <p:nvSpPr>
                <p:cNvPr id="40017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400" y="1824"/>
                  <a:ext cx="384" cy="19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ClrTx/>
                    <a:buFontTx/>
                    <a:buNone/>
                  </a:pPr>
                  <a:r>
                    <a:rPr lang="sr-Latn-CS" altLang="en-US" sz="1800" b="1"/>
                    <a:t>V</a:t>
                  </a:r>
                  <a:r>
                    <a:rPr lang="sr-Latn-CS" altLang="en-US" sz="1800" b="1" baseline="-25000"/>
                    <a:t>2</a:t>
                  </a:r>
                  <a:endParaRPr lang="en-US" altLang="en-US" sz="1800" b="1" baseline="-25000"/>
                </a:p>
              </p:txBody>
            </p:sp>
            <p:sp>
              <p:nvSpPr>
                <p:cNvPr id="40018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2400" y="1680"/>
                  <a:ext cx="0" cy="52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9949" name="Group 12"/>
              <p:cNvGrpSpPr>
                <a:grpSpLocks/>
              </p:cNvGrpSpPr>
              <p:nvPr/>
            </p:nvGrpSpPr>
            <p:grpSpPr bwMode="auto">
              <a:xfrm>
                <a:off x="0" y="1449"/>
                <a:ext cx="2458" cy="1287"/>
                <a:chOff x="0" y="1449"/>
                <a:chExt cx="2458" cy="1287"/>
              </a:xfrm>
            </p:grpSpPr>
            <p:grpSp>
              <p:nvGrpSpPr>
                <p:cNvPr id="39950" name="Group 13"/>
                <p:cNvGrpSpPr>
                  <a:grpSpLocks/>
                </p:cNvGrpSpPr>
                <p:nvPr/>
              </p:nvGrpSpPr>
              <p:grpSpPr bwMode="auto">
                <a:xfrm>
                  <a:off x="786" y="1449"/>
                  <a:ext cx="237" cy="280"/>
                  <a:chOff x="993" y="1449"/>
                  <a:chExt cx="207" cy="216"/>
                </a:xfrm>
              </p:grpSpPr>
              <p:sp>
                <p:nvSpPr>
                  <p:cNvPr id="40015" name="Text Box 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93" y="1449"/>
                    <a:ext cx="195" cy="17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accent2"/>
                      </a:buClr>
                      <a:buFont typeface="Wingdings" pitchFamily="2" charset="2"/>
                      <a:buChar char="w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65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85000"/>
                      <a:buFont typeface="Wingdings" pitchFamily="2" charset="2"/>
                      <a:buChar char="w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FontTx/>
                      <a:buNone/>
                    </a:pPr>
                    <a:r>
                      <a:rPr lang="sr-Latn-CS" altLang="en-US" sz="1800" b="1"/>
                      <a:t> 1</a:t>
                    </a:r>
                    <a:endParaRPr lang="en-US" altLang="en-US" sz="1800" b="1"/>
                  </a:p>
                </p:txBody>
              </p:sp>
              <p:sp>
                <p:nvSpPr>
                  <p:cNvPr id="40016" name="Oval 15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1473"/>
                    <a:ext cx="192" cy="19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accent2"/>
                      </a:buClr>
                      <a:buFont typeface="Wingdings" pitchFamily="2" charset="2"/>
                      <a:buChar char="w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65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85000"/>
                      <a:buFont typeface="Wingdings" pitchFamily="2" charset="2"/>
                      <a:buChar char="w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en-US" altLang="en-US" sz="2400"/>
                  </a:p>
                </p:txBody>
              </p:sp>
            </p:grpSp>
            <p:grpSp>
              <p:nvGrpSpPr>
                <p:cNvPr id="39951" name="Group 16"/>
                <p:cNvGrpSpPr>
                  <a:grpSpLocks/>
                </p:cNvGrpSpPr>
                <p:nvPr/>
              </p:nvGrpSpPr>
              <p:grpSpPr bwMode="auto">
                <a:xfrm>
                  <a:off x="1777" y="1468"/>
                  <a:ext cx="237" cy="280"/>
                  <a:chOff x="1857" y="1464"/>
                  <a:chExt cx="207" cy="216"/>
                </a:xfrm>
              </p:grpSpPr>
              <p:sp>
                <p:nvSpPr>
                  <p:cNvPr id="40013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57" y="1464"/>
                    <a:ext cx="195" cy="17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accent2"/>
                      </a:buClr>
                      <a:buFont typeface="Wingdings" pitchFamily="2" charset="2"/>
                      <a:buChar char="w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65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85000"/>
                      <a:buFont typeface="Wingdings" pitchFamily="2" charset="2"/>
                      <a:buChar char="w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FontTx/>
                      <a:buNone/>
                    </a:pPr>
                    <a:r>
                      <a:rPr lang="sr-Latn-CS" altLang="en-US" sz="1800" b="1"/>
                      <a:t> 2</a:t>
                    </a:r>
                    <a:endParaRPr lang="en-US" altLang="en-US" sz="1800" b="1"/>
                  </a:p>
                </p:txBody>
              </p:sp>
              <p:sp>
                <p:nvSpPr>
                  <p:cNvPr id="40014" name="Oval 18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1488"/>
                    <a:ext cx="192" cy="19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accent2"/>
                      </a:buClr>
                      <a:buFont typeface="Wingdings" pitchFamily="2" charset="2"/>
                      <a:buChar char="w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65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85000"/>
                      <a:buFont typeface="Wingdings" pitchFamily="2" charset="2"/>
                      <a:buChar char="w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en-US" altLang="en-US" sz="2400"/>
                  </a:p>
                </p:txBody>
              </p:sp>
            </p:grpSp>
            <p:grpSp>
              <p:nvGrpSpPr>
                <p:cNvPr id="39952" name="Group 19"/>
                <p:cNvGrpSpPr>
                  <a:grpSpLocks/>
                </p:cNvGrpSpPr>
                <p:nvPr/>
              </p:nvGrpSpPr>
              <p:grpSpPr bwMode="auto">
                <a:xfrm>
                  <a:off x="1078" y="1748"/>
                  <a:ext cx="496" cy="622"/>
                  <a:chOff x="1248" y="1680"/>
                  <a:chExt cx="432" cy="480"/>
                </a:xfrm>
              </p:grpSpPr>
              <p:sp>
                <p:nvSpPr>
                  <p:cNvPr id="40011" name="Text Box 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96" y="1824"/>
                    <a:ext cx="384" cy="17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accent2"/>
                      </a:buClr>
                      <a:buFont typeface="Wingdings" pitchFamily="2" charset="2"/>
                      <a:buChar char="w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65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85000"/>
                      <a:buFont typeface="Wingdings" pitchFamily="2" charset="2"/>
                      <a:buChar char="w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0000"/>
                      <a:buFont typeface="Wingdings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FontTx/>
                      <a:buNone/>
                    </a:pPr>
                    <a:r>
                      <a:rPr lang="sr-Latn-CS" altLang="en-US" sz="1800" b="1"/>
                      <a:t>V</a:t>
                    </a:r>
                    <a:r>
                      <a:rPr lang="sr-Latn-CS" altLang="en-US" sz="1800" b="1" baseline="-25000"/>
                      <a:t>1</a:t>
                    </a:r>
                    <a:endParaRPr lang="en-US" altLang="en-US" sz="1800" b="1" baseline="-25000"/>
                  </a:p>
                </p:txBody>
              </p:sp>
              <p:sp>
                <p:nvSpPr>
                  <p:cNvPr id="40012" name="Line 2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248" y="1680"/>
                    <a:ext cx="0" cy="48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9953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1488" y="1872"/>
                  <a:ext cx="384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ClrTx/>
                    <a:buFontTx/>
                    <a:buNone/>
                  </a:pPr>
                  <a:r>
                    <a:rPr lang="sr-Latn-CS" altLang="en-US" sz="1800" b="1" i="1">
                      <a:solidFill>
                        <a:schemeClr val="accent2"/>
                      </a:solidFill>
                    </a:rPr>
                    <a:t>i</a:t>
                  </a:r>
                  <a:r>
                    <a:rPr lang="sr-Latn-CS" altLang="en-US" sz="1800" b="1" baseline="-25000">
                      <a:solidFill>
                        <a:schemeClr val="accent2"/>
                      </a:solidFill>
                    </a:rPr>
                    <a:t>d</a:t>
                  </a:r>
                  <a:endParaRPr lang="en-US" altLang="en-US" sz="1800" b="1" baseline="30000">
                    <a:solidFill>
                      <a:schemeClr val="accent2"/>
                    </a:solidFill>
                    <a:latin typeface="Symbol" pitchFamily="18" charset="2"/>
                  </a:endParaRPr>
                </a:p>
              </p:txBody>
            </p:sp>
            <p:sp>
              <p:nvSpPr>
                <p:cNvPr id="39954" name="Line 23"/>
                <p:cNvSpPr>
                  <a:spLocks noChangeShapeType="1"/>
                </p:cNvSpPr>
                <p:nvPr/>
              </p:nvSpPr>
              <p:spPr bwMode="auto">
                <a:xfrm>
                  <a:off x="1680" y="1824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55" name="Line 24"/>
                <p:cNvSpPr>
                  <a:spLocks noChangeShapeType="1"/>
                </p:cNvSpPr>
                <p:nvPr/>
              </p:nvSpPr>
              <p:spPr bwMode="auto">
                <a:xfrm>
                  <a:off x="1763" y="1740"/>
                  <a:ext cx="1" cy="151"/>
                </a:xfrm>
                <a:prstGeom prst="line">
                  <a:avLst/>
                </a:prstGeom>
                <a:noFill/>
                <a:ln w="12700">
                  <a:solidFill>
                    <a:srgbClr val="80004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56" name="Line 25"/>
                <p:cNvSpPr>
                  <a:spLocks noChangeShapeType="1"/>
                </p:cNvSpPr>
                <p:nvPr/>
              </p:nvSpPr>
              <p:spPr bwMode="auto">
                <a:xfrm>
                  <a:off x="1763" y="1740"/>
                  <a:ext cx="527" cy="1"/>
                </a:xfrm>
                <a:prstGeom prst="line">
                  <a:avLst/>
                </a:prstGeom>
                <a:noFill/>
                <a:ln w="12700">
                  <a:solidFill>
                    <a:srgbClr val="80004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57" name="Oval 26"/>
                <p:cNvSpPr>
                  <a:spLocks noChangeArrowheads="1"/>
                </p:cNvSpPr>
                <p:nvPr/>
              </p:nvSpPr>
              <p:spPr bwMode="auto">
                <a:xfrm>
                  <a:off x="1747" y="1725"/>
                  <a:ext cx="31" cy="30"/>
                </a:xfrm>
                <a:prstGeom prst="ellipse">
                  <a:avLst/>
                </a:prstGeom>
                <a:solidFill>
                  <a:srgbClr val="FF00FF"/>
                </a:solidFill>
                <a:ln w="12700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39958" name="Line 27"/>
                <p:cNvSpPr>
                  <a:spLocks noChangeShapeType="1"/>
                </p:cNvSpPr>
                <p:nvPr/>
              </p:nvSpPr>
              <p:spPr bwMode="auto">
                <a:xfrm>
                  <a:off x="1763" y="2268"/>
                  <a:ext cx="1" cy="166"/>
                </a:xfrm>
                <a:prstGeom prst="line">
                  <a:avLst/>
                </a:prstGeom>
                <a:noFill/>
                <a:ln w="12700">
                  <a:solidFill>
                    <a:srgbClr val="80004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59" name="Line 28"/>
                <p:cNvSpPr>
                  <a:spLocks noChangeShapeType="1"/>
                </p:cNvSpPr>
                <p:nvPr/>
              </p:nvSpPr>
              <p:spPr bwMode="auto">
                <a:xfrm>
                  <a:off x="1763" y="2434"/>
                  <a:ext cx="527" cy="1"/>
                </a:xfrm>
                <a:prstGeom prst="line">
                  <a:avLst/>
                </a:prstGeom>
                <a:noFill/>
                <a:ln w="12700">
                  <a:solidFill>
                    <a:srgbClr val="80004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60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1235" y="1718"/>
                  <a:ext cx="22" cy="22"/>
                </a:xfrm>
                <a:prstGeom prst="line">
                  <a:avLst/>
                </a:prstGeom>
                <a:noFill/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61" name="Line 30"/>
                <p:cNvSpPr>
                  <a:spLocks noChangeShapeType="1"/>
                </p:cNvSpPr>
                <p:nvPr/>
              </p:nvSpPr>
              <p:spPr bwMode="auto">
                <a:xfrm>
                  <a:off x="1257" y="1718"/>
                  <a:ext cx="46" cy="45"/>
                </a:xfrm>
                <a:prstGeom prst="line">
                  <a:avLst/>
                </a:prstGeom>
                <a:noFill/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62" name="Line 31"/>
                <p:cNvSpPr>
                  <a:spLocks noChangeShapeType="1"/>
                </p:cNvSpPr>
                <p:nvPr/>
              </p:nvSpPr>
              <p:spPr bwMode="auto">
                <a:xfrm flipV="1">
                  <a:off x="1303" y="1718"/>
                  <a:ext cx="45" cy="45"/>
                </a:xfrm>
                <a:prstGeom prst="line">
                  <a:avLst/>
                </a:prstGeom>
                <a:noFill/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63" name="Line 32"/>
                <p:cNvSpPr>
                  <a:spLocks noChangeShapeType="1"/>
                </p:cNvSpPr>
                <p:nvPr/>
              </p:nvSpPr>
              <p:spPr bwMode="auto">
                <a:xfrm>
                  <a:off x="1348" y="1718"/>
                  <a:ext cx="45" cy="45"/>
                </a:xfrm>
                <a:prstGeom prst="line">
                  <a:avLst/>
                </a:prstGeom>
                <a:noFill/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64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1393" y="1718"/>
                  <a:ext cx="45" cy="45"/>
                </a:xfrm>
                <a:prstGeom prst="line">
                  <a:avLst/>
                </a:prstGeom>
                <a:noFill/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65" name="Line 34"/>
                <p:cNvSpPr>
                  <a:spLocks noChangeShapeType="1"/>
                </p:cNvSpPr>
                <p:nvPr/>
              </p:nvSpPr>
              <p:spPr bwMode="auto">
                <a:xfrm>
                  <a:off x="1438" y="1718"/>
                  <a:ext cx="23" cy="22"/>
                </a:xfrm>
                <a:prstGeom prst="line">
                  <a:avLst/>
                </a:prstGeom>
                <a:noFill/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66" name="Rectangle 35"/>
                <p:cNvSpPr>
                  <a:spLocks noChangeArrowheads="1"/>
                </p:cNvSpPr>
                <p:nvPr/>
              </p:nvSpPr>
              <p:spPr bwMode="auto">
                <a:xfrm>
                  <a:off x="1227" y="1793"/>
                  <a:ext cx="92" cy="8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900">
                      <a:solidFill>
                        <a:srgbClr val="000080"/>
                      </a:solidFill>
                      <a:latin typeface="Arial" charset="0"/>
                    </a:rPr>
                    <a:t>R1</a:t>
                  </a:r>
                  <a:endParaRPr lang="en-US" altLang="en-US" sz="2400"/>
                </a:p>
              </p:txBody>
            </p:sp>
            <p:sp>
              <p:nvSpPr>
                <p:cNvPr id="39967" name="Rectangle 36"/>
                <p:cNvSpPr>
                  <a:spLocks noChangeArrowheads="1"/>
                </p:cNvSpPr>
                <p:nvPr/>
              </p:nvSpPr>
              <p:spPr bwMode="auto">
                <a:xfrm>
                  <a:off x="1446" y="1793"/>
                  <a:ext cx="76" cy="8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900">
                      <a:solidFill>
                        <a:srgbClr val="000080"/>
                      </a:solidFill>
                      <a:latin typeface="Arial" charset="0"/>
                    </a:rPr>
                    <a:t>1k</a:t>
                  </a:r>
                  <a:endParaRPr lang="en-US" altLang="en-US" sz="2400"/>
                </a:p>
              </p:txBody>
            </p:sp>
            <p:sp>
              <p:nvSpPr>
                <p:cNvPr id="39968" name="Line 37"/>
                <p:cNvSpPr>
                  <a:spLocks noChangeShapeType="1"/>
                </p:cNvSpPr>
                <p:nvPr/>
              </p:nvSpPr>
              <p:spPr bwMode="auto">
                <a:xfrm>
                  <a:off x="1159" y="1740"/>
                  <a:ext cx="76" cy="1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69" name="Line 38"/>
                <p:cNvSpPr>
                  <a:spLocks noChangeShapeType="1"/>
                </p:cNvSpPr>
                <p:nvPr/>
              </p:nvSpPr>
              <p:spPr bwMode="auto">
                <a:xfrm flipH="1">
                  <a:off x="1461" y="1740"/>
                  <a:ext cx="75" cy="1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70" name="Line 39"/>
                <p:cNvSpPr>
                  <a:spLocks noChangeShapeType="1"/>
                </p:cNvSpPr>
                <p:nvPr/>
              </p:nvSpPr>
              <p:spPr bwMode="auto">
                <a:xfrm>
                  <a:off x="813" y="1740"/>
                  <a:ext cx="346" cy="1"/>
                </a:xfrm>
                <a:prstGeom prst="line">
                  <a:avLst/>
                </a:prstGeom>
                <a:noFill/>
                <a:ln w="12700">
                  <a:solidFill>
                    <a:srgbClr val="80004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71" name="Freeform 40"/>
                <p:cNvSpPr>
                  <a:spLocks/>
                </p:cNvSpPr>
                <p:nvPr/>
              </p:nvSpPr>
              <p:spPr bwMode="auto">
                <a:xfrm>
                  <a:off x="797" y="1929"/>
                  <a:ext cx="31" cy="53"/>
                </a:xfrm>
                <a:custGeom>
                  <a:avLst/>
                  <a:gdLst>
                    <a:gd name="T0" fmla="*/ 16 w 31"/>
                    <a:gd name="T1" fmla="*/ 53 h 53"/>
                    <a:gd name="T2" fmla="*/ 31 w 31"/>
                    <a:gd name="T3" fmla="*/ 53 h 53"/>
                    <a:gd name="T4" fmla="*/ 16 w 31"/>
                    <a:gd name="T5" fmla="*/ 0 h 53"/>
                    <a:gd name="T6" fmla="*/ 0 w 31"/>
                    <a:gd name="T7" fmla="*/ 53 h 53"/>
                    <a:gd name="T8" fmla="*/ 16 w 31"/>
                    <a:gd name="T9" fmla="*/ 53 h 5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1"/>
                    <a:gd name="T16" fmla="*/ 0 h 53"/>
                    <a:gd name="T17" fmla="*/ 31 w 31"/>
                    <a:gd name="T18" fmla="*/ 53 h 5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1" h="53">
                      <a:moveTo>
                        <a:pt x="16" y="53"/>
                      </a:moveTo>
                      <a:lnTo>
                        <a:pt x="31" y="53"/>
                      </a:lnTo>
                      <a:lnTo>
                        <a:pt x="16" y="0"/>
                      </a:lnTo>
                      <a:lnTo>
                        <a:pt x="0" y="53"/>
                      </a:lnTo>
                      <a:lnTo>
                        <a:pt x="16" y="53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1270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72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813" y="1967"/>
                  <a:ext cx="1" cy="188"/>
                </a:xfrm>
                <a:prstGeom prst="line">
                  <a:avLst/>
                </a:prstGeom>
                <a:noFill/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73" name="Oval 42"/>
                <p:cNvSpPr>
                  <a:spLocks noChangeArrowheads="1"/>
                </p:cNvSpPr>
                <p:nvPr/>
              </p:nvSpPr>
              <p:spPr bwMode="auto">
                <a:xfrm>
                  <a:off x="662" y="1891"/>
                  <a:ext cx="301" cy="302"/>
                </a:xfrm>
                <a:prstGeom prst="ellipse">
                  <a:avLst/>
                </a:prstGeom>
                <a:noFill/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39974" name="Line 43"/>
                <p:cNvSpPr>
                  <a:spLocks noChangeShapeType="1"/>
                </p:cNvSpPr>
                <p:nvPr/>
              </p:nvSpPr>
              <p:spPr bwMode="auto">
                <a:xfrm>
                  <a:off x="813" y="1816"/>
                  <a:ext cx="1" cy="75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75" name="Line 44"/>
                <p:cNvSpPr>
                  <a:spLocks noChangeShapeType="1"/>
                </p:cNvSpPr>
                <p:nvPr/>
              </p:nvSpPr>
              <p:spPr bwMode="auto">
                <a:xfrm flipV="1">
                  <a:off x="813" y="2193"/>
                  <a:ext cx="1" cy="75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76" name="Line 45"/>
                <p:cNvSpPr>
                  <a:spLocks noChangeShapeType="1"/>
                </p:cNvSpPr>
                <p:nvPr/>
              </p:nvSpPr>
              <p:spPr bwMode="auto">
                <a:xfrm>
                  <a:off x="813" y="1740"/>
                  <a:ext cx="1" cy="76"/>
                </a:xfrm>
                <a:prstGeom prst="line">
                  <a:avLst/>
                </a:prstGeom>
                <a:noFill/>
                <a:ln w="12700">
                  <a:solidFill>
                    <a:srgbClr val="80004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77" name="Line 46"/>
                <p:cNvSpPr>
                  <a:spLocks noChangeShapeType="1"/>
                </p:cNvSpPr>
                <p:nvPr/>
              </p:nvSpPr>
              <p:spPr bwMode="auto">
                <a:xfrm>
                  <a:off x="2215" y="2042"/>
                  <a:ext cx="151" cy="1"/>
                </a:xfrm>
                <a:prstGeom prst="line">
                  <a:avLst/>
                </a:prstGeom>
                <a:noFill/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78" name="Line 47"/>
                <p:cNvSpPr>
                  <a:spLocks noChangeShapeType="1"/>
                </p:cNvSpPr>
                <p:nvPr/>
              </p:nvSpPr>
              <p:spPr bwMode="auto">
                <a:xfrm>
                  <a:off x="2290" y="2072"/>
                  <a:ext cx="1" cy="45"/>
                </a:xfrm>
                <a:prstGeom prst="line">
                  <a:avLst/>
                </a:prstGeom>
                <a:noFill/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79" name="Arc 48"/>
                <p:cNvSpPr>
                  <a:spLocks/>
                </p:cNvSpPr>
                <p:nvPr/>
              </p:nvSpPr>
              <p:spPr bwMode="auto">
                <a:xfrm>
                  <a:off x="2290" y="2072"/>
                  <a:ext cx="76" cy="125"/>
                </a:xfrm>
                <a:custGeom>
                  <a:avLst/>
                  <a:gdLst>
                    <a:gd name="T0" fmla="*/ 0 w 13203"/>
                    <a:gd name="T1" fmla="*/ 0 h 21600"/>
                    <a:gd name="T2" fmla="*/ 0 w 13203"/>
                    <a:gd name="T3" fmla="*/ 0 h 21600"/>
                    <a:gd name="T4" fmla="*/ 0 w 13203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13203"/>
                    <a:gd name="T10" fmla="*/ 0 h 21600"/>
                    <a:gd name="T11" fmla="*/ 13203 w 13203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3203" h="21600" fill="none" extrusionOk="0">
                      <a:moveTo>
                        <a:pt x="0" y="17"/>
                      </a:moveTo>
                      <a:cubicBezTo>
                        <a:pt x="287" y="5"/>
                        <a:pt x="575" y="-1"/>
                        <a:pt x="863" y="0"/>
                      </a:cubicBezTo>
                      <a:cubicBezTo>
                        <a:pt x="5275" y="0"/>
                        <a:pt x="9581" y="1351"/>
                        <a:pt x="13203" y="3871"/>
                      </a:cubicBezTo>
                    </a:path>
                    <a:path w="13203" h="21600" stroke="0" extrusionOk="0">
                      <a:moveTo>
                        <a:pt x="0" y="17"/>
                      </a:moveTo>
                      <a:cubicBezTo>
                        <a:pt x="287" y="5"/>
                        <a:pt x="575" y="-1"/>
                        <a:pt x="863" y="0"/>
                      </a:cubicBezTo>
                      <a:cubicBezTo>
                        <a:pt x="5275" y="0"/>
                        <a:pt x="9581" y="1351"/>
                        <a:pt x="13203" y="3871"/>
                      </a:cubicBezTo>
                      <a:lnTo>
                        <a:pt x="863" y="2160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80" name="Arc 49"/>
                <p:cNvSpPr>
                  <a:spLocks/>
                </p:cNvSpPr>
                <p:nvPr/>
              </p:nvSpPr>
              <p:spPr bwMode="auto">
                <a:xfrm>
                  <a:off x="2218" y="2073"/>
                  <a:ext cx="77" cy="124"/>
                </a:xfrm>
                <a:custGeom>
                  <a:avLst/>
                  <a:gdLst>
                    <a:gd name="T0" fmla="*/ 0 w 13330"/>
                    <a:gd name="T1" fmla="*/ 0 h 21583"/>
                    <a:gd name="T2" fmla="*/ 0 w 13330"/>
                    <a:gd name="T3" fmla="*/ 0 h 21583"/>
                    <a:gd name="T4" fmla="*/ 0 w 13330"/>
                    <a:gd name="T5" fmla="*/ 0 h 21583"/>
                    <a:gd name="T6" fmla="*/ 0 60000 65536"/>
                    <a:gd name="T7" fmla="*/ 0 60000 65536"/>
                    <a:gd name="T8" fmla="*/ 0 60000 65536"/>
                    <a:gd name="T9" fmla="*/ 0 w 13330"/>
                    <a:gd name="T10" fmla="*/ 0 h 21583"/>
                    <a:gd name="T11" fmla="*/ 13330 w 13330"/>
                    <a:gd name="T12" fmla="*/ 21583 h 2158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3330" h="21583" fill="none" extrusionOk="0">
                      <a:moveTo>
                        <a:pt x="-1" y="4586"/>
                      </a:moveTo>
                      <a:cubicBezTo>
                        <a:pt x="3570" y="1786"/>
                        <a:pt x="7932" y="181"/>
                        <a:pt x="12467" y="0"/>
                      </a:cubicBezTo>
                    </a:path>
                    <a:path w="13330" h="21583" stroke="0" extrusionOk="0">
                      <a:moveTo>
                        <a:pt x="-1" y="4586"/>
                      </a:moveTo>
                      <a:cubicBezTo>
                        <a:pt x="3570" y="1786"/>
                        <a:pt x="7932" y="181"/>
                        <a:pt x="12467" y="0"/>
                      </a:cubicBezTo>
                      <a:lnTo>
                        <a:pt x="13330" y="21583"/>
                      </a:lnTo>
                      <a:lnTo>
                        <a:pt x="-1" y="4586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81" name="Rectangle 50"/>
                <p:cNvSpPr>
                  <a:spLocks noChangeArrowheads="1"/>
                </p:cNvSpPr>
                <p:nvPr/>
              </p:nvSpPr>
              <p:spPr bwMode="auto">
                <a:xfrm>
                  <a:off x="2366" y="1891"/>
                  <a:ext cx="92" cy="8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900">
                      <a:solidFill>
                        <a:srgbClr val="000080"/>
                      </a:solidFill>
                      <a:latin typeface="Arial" charset="0"/>
                    </a:rPr>
                    <a:t>C1</a:t>
                  </a:r>
                  <a:endParaRPr lang="en-US" altLang="en-US" sz="2400"/>
                </a:p>
              </p:txBody>
            </p:sp>
            <p:sp>
              <p:nvSpPr>
                <p:cNvPr id="39982" name="Line 51"/>
                <p:cNvSpPr>
                  <a:spLocks noChangeShapeType="1"/>
                </p:cNvSpPr>
                <p:nvPr/>
              </p:nvSpPr>
              <p:spPr bwMode="auto">
                <a:xfrm>
                  <a:off x="2290" y="1967"/>
                  <a:ext cx="1" cy="75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83" name="Line 52"/>
                <p:cNvSpPr>
                  <a:spLocks noChangeShapeType="1"/>
                </p:cNvSpPr>
                <p:nvPr/>
              </p:nvSpPr>
              <p:spPr bwMode="auto">
                <a:xfrm flipV="1">
                  <a:off x="2290" y="2117"/>
                  <a:ext cx="1" cy="76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84" name="Line 53"/>
                <p:cNvSpPr>
                  <a:spLocks noChangeShapeType="1"/>
                </p:cNvSpPr>
                <p:nvPr/>
              </p:nvSpPr>
              <p:spPr bwMode="auto">
                <a:xfrm>
                  <a:off x="813" y="1816"/>
                  <a:ext cx="1" cy="151"/>
                </a:xfrm>
                <a:prstGeom prst="line">
                  <a:avLst/>
                </a:prstGeom>
                <a:noFill/>
                <a:ln w="12700">
                  <a:solidFill>
                    <a:srgbClr val="80004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85" name="Oval 54"/>
                <p:cNvSpPr>
                  <a:spLocks noChangeArrowheads="1"/>
                </p:cNvSpPr>
                <p:nvPr/>
              </p:nvSpPr>
              <p:spPr bwMode="auto">
                <a:xfrm>
                  <a:off x="797" y="1801"/>
                  <a:ext cx="31" cy="30"/>
                </a:xfrm>
                <a:prstGeom prst="ellipse">
                  <a:avLst/>
                </a:prstGeom>
                <a:solidFill>
                  <a:srgbClr val="FF00FF"/>
                </a:solidFill>
                <a:ln w="12700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39986" name="Line 55"/>
                <p:cNvSpPr>
                  <a:spLocks noChangeShapeType="1"/>
                </p:cNvSpPr>
                <p:nvPr/>
              </p:nvSpPr>
              <p:spPr bwMode="auto">
                <a:xfrm flipH="1">
                  <a:off x="1710" y="2117"/>
                  <a:ext cx="105" cy="1"/>
                </a:xfrm>
                <a:prstGeom prst="line">
                  <a:avLst/>
                </a:prstGeom>
                <a:noFill/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87" name="Line 56"/>
                <p:cNvSpPr>
                  <a:spLocks noChangeShapeType="1"/>
                </p:cNvSpPr>
                <p:nvPr/>
              </p:nvSpPr>
              <p:spPr bwMode="auto">
                <a:xfrm>
                  <a:off x="1763" y="1967"/>
                  <a:ext cx="1" cy="75"/>
                </a:xfrm>
                <a:prstGeom prst="line">
                  <a:avLst/>
                </a:prstGeom>
                <a:noFill/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88" name="Line 57"/>
                <p:cNvSpPr>
                  <a:spLocks noChangeShapeType="1"/>
                </p:cNvSpPr>
                <p:nvPr/>
              </p:nvSpPr>
              <p:spPr bwMode="auto">
                <a:xfrm>
                  <a:off x="1763" y="2117"/>
                  <a:ext cx="1" cy="76"/>
                </a:xfrm>
                <a:prstGeom prst="line">
                  <a:avLst/>
                </a:prstGeom>
                <a:noFill/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89" name="Freeform 58"/>
                <p:cNvSpPr>
                  <a:spLocks/>
                </p:cNvSpPr>
                <p:nvPr/>
              </p:nvSpPr>
              <p:spPr bwMode="auto">
                <a:xfrm>
                  <a:off x="1710" y="2042"/>
                  <a:ext cx="105" cy="75"/>
                </a:xfrm>
                <a:custGeom>
                  <a:avLst/>
                  <a:gdLst>
                    <a:gd name="T0" fmla="*/ 53 w 105"/>
                    <a:gd name="T1" fmla="*/ 75 h 75"/>
                    <a:gd name="T2" fmla="*/ 53 w 105"/>
                    <a:gd name="T3" fmla="*/ 75 h 75"/>
                    <a:gd name="T4" fmla="*/ 0 w 105"/>
                    <a:gd name="T5" fmla="*/ 0 h 75"/>
                    <a:gd name="T6" fmla="*/ 105 w 105"/>
                    <a:gd name="T7" fmla="*/ 0 h 75"/>
                    <a:gd name="T8" fmla="*/ 53 w 105"/>
                    <a:gd name="T9" fmla="*/ 75 h 7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5"/>
                    <a:gd name="T16" fmla="*/ 0 h 75"/>
                    <a:gd name="T17" fmla="*/ 105 w 105"/>
                    <a:gd name="T18" fmla="*/ 75 h 7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5" h="75">
                      <a:moveTo>
                        <a:pt x="53" y="75"/>
                      </a:moveTo>
                      <a:lnTo>
                        <a:pt x="53" y="75"/>
                      </a:lnTo>
                      <a:lnTo>
                        <a:pt x="0" y="0"/>
                      </a:lnTo>
                      <a:lnTo>
                        <a:pt x="105" y="0"/>
                      </a:lnTo>
                      <a:lnTo>
                        <a:pt x="53" y="75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1270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90" name="Rectangle 59"/>
                <p:cNvSpPr>
                  <a:spLocks noChangeArrowheads="1"/>
                </p:cNvSpPr>
                <p:nvPr/>
              </p:nvSpPr>
              <p:spPr bwMode="auto">
                <a:xfrm>
                  <a:off x="1876" y="1967"/>
                  <a:ext cx="92" cy="8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900">
                      <a:solidFill>
                        <a:srgbClr val="000080"/>
                      </a:solidFill>
                      <a:latin typeface="Arial" charset="0"/>
                    </a:rPr>
                    <a:t>D1</a:t>
                  </a:r>
                  <a:endParaRPr lang="en-US" altLang="en-US" sz="2400"/>
                </a:p>
              </p:txBody>
            </p:sp>
            <p:sp>
              <p:nvSpPr>
                <p:cNvPr id="39991" name="Rectangle 60"/>
                <p:cNvSpPr>
                  <a:spLocks noChangeArrowheads="1"/>
                </p:cNvSpPr>
                <p:nvPr/>
              </p:nvSpPr>
              <p:spPr bwMode="auto">
                <a:xfrm>
                  <a:off x="1310" y="2193"/>
                  <a:ext cx="368" cy="8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900">
                      <a:solidFill>
                        <a:srgbClr val="000080"/>
                      </a:solidFill>
                      <a:latin typeface="Arial" charset="0"/>
                    </a:rPr>
                    <a:t>DIODE PIN</a:t>
                  </a:r>
                  <a:endParaRPr lang="en-US" altLang="en-US" sz="2400"/>
                </a:p>
              </p:txBody>
            </p:sp>
            <p:sp>
              <p:nvSpPr>
                <p:cNvPr id="39992" name="Line 61"/>
                <p:cNvSpPr>
                  <a:spLocks noChangeShapeType="1"/>
                </p:cNvSpPr>
                <p:nvPr/>
              </p:nvSpPr>
              <p:spPr bwMode="auto">
                <a:xfrm>
                  <a:off x="1763" y="1891"/>
                  <a:ext cx="1" cy="76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93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1763" y="2193"/>
                  <a:ext cx="1" cy="75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94" name="Line 63"/>
                <p:cNvSpPr>
                  <a:spLocks noChangeShapeType="1"/>
                </p:cNvSpPr>
                <p:nvPr/>
              </p:nvSpPr>
              <p:spPr bwMode="auto">
                <a:xfrm>
                  <a:off x="2290" y="2193"/>
                  <a:ext cx="1" cy="241"/>
                </a:xfrm>
                <a:prstGeom prst="line">
                  <a:avLst/>
                </a:prstGeom>
                <a:noFill/>
                <a:ln w="12700">
                  <a:solidFill>
                    <a:srgbClr val="80004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95" name="Line 64"/>
                <p:cNvSpPr>
                  <a:spLocks noChangeShapeType="1"/>
                </p:cNvSpPr>
                <p:nvPr/>
              </p:nvSpPr>
              <p:spPr bwMode="auto">
                <a:xfrm>
                  <a:off x="2290" y="1740"/>
                  <a:ext cx="1" cy="227"/>
                </a:xfrm>
                <a:prstGeom prst="line">
                  <a:avLst/>
                </a:prstGeom>
                <a:noFill/>
                <a:ln w="12700">
                  <a:solidFill>
                    <a:srgbClr val="80004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96" name="Line 65"/>
                <p:cNvSpPr>
                  <a:spLocks noChangeShapeType="1"/>
                </p:cNvSpPr>
                <p:nvPr/>
              </p:nvSpPr>
              <p:spPr bwMode="auto">
                <a:xfrm>
                  <a:off x="813" y="2246"/>
                  <a:ext cx="1" cy="22"/>
                </a:xfrm>
                <a:prstGeom prst="line">
                  <a:avLst/>
                </a:prstGeom>
                <a:noFill/>
                <a:ln w="12700">
                  <a:solidFill>
                    <a:srgbClr val="80004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97" name="Oval 66"/>
                <p:cNvSpPr>
                  <a:spLocks noChangeArrowheads="1"/>
                </p:cNvSpPr>
                <p:nvPr/>
              </p:nvSpPr>
              <p:spPr bwMode="auto">
                <a:xfrm>
                  <a:off x="797" y="2253"/>
                  <a:ext cx="31" cy="30"/>
                </a:xfrm>
                <a:prstGeom prst="ellipse">
                  <a:avLst/>
                </a:prstGeom>
                <a:solidFill>
                  <a:srgbClr val="FF00FF"/>
                </a:solidFill>
                <a:ln w="12700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39998" name="Line 67"/>
                <p:cNvSpPr>
                  <a:spLocks noChangeShapeType="1"/>
                </p:cNvSpPr>
                <p:nvPr/>
              </p:nvSpPr>
              <p:spPr bwMode="auto">
                <a:xfrm>
                  <a:off x="1763" y="2592"/>
                  <a:ext cx="1" cy="8"/>
                </a:xfrm>
                <a:prstGeom prst="line">
                  <a:avLst/>
                </a:prstGeom>
                <a:noFill/>
                <a:ln w="12700">
                  <a:solidFill>
                    <a:srgbClr val="80004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99" name="Line 68"/>
                <p:cNvSpPr>
                  <a:spLocks noChangeShapeType="1"/>
                </p:cNvSpPr>
                <p:nvPr/>
              </p:nvSpPr>
              <p:spPr bwMode="auto">
                <a:xfrm>
                  <a:off x="1536" y="1740"/>
                  <a:ext cx="227" cy="1"/>
                </a:xfrm>
                <a:prstGeom prst="line">
                  <a:avLst/>
                </a:prstGeom>
                <a:noFill/>
                <a:ln w="12700">
                  <a:solidFill>
                    <a:srgbClr val="80004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000" name="Line 69"/>
                <p:cNvSpPr>
                  <a:spLocks noChangeShapeType="1"/>
                </p:cNvSpPr>
                <p:nvPr/>
              </p:nvSpPr>
              <p:spPr bwMode="auto">
                <a:xfrm>
                  <a:off x="1687" y="2592"/>
                  <a:ext cx="151" cy="1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001" name="Line 70"/>
                <p:cNvSpPr>
                  <a:spLocks noChangeShapeType="1"/>
                </p:cNvSpPr>
                <p:nvPr/>
              </p:nvSpPr>
              <p:spPr bwMode="auto">
                <a:xfrm>
                  <a:off x="1710" y="2615"/>
                  <a:ext cx="105" cy="1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002" name="Line 71"/>
                <p:cNvSpPr>
                  <a:spLocks noChangeShapeType="1"/>
                </p:cNvSpPr>
                <p:nvPr/>
              </p:nvSpPr>
              <p:spPr bwMode="auto">
                <a:xfrm flipH="1">
                  <a:off x="1732" y="2638"/>
                  <a:ext cx="61" cy="1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003" name="Line 72"/>
                <p:cNvSpPr>
                  <a:spLocks noChangeShapeType="1"/>
                </p:cNvSpPr>
                <p:nvPr/>
              </p:nvSpPr>
              <p:spPr bwMode="auto">
                <a:xfrm>
                  <a:off x="1755" y="2660"/>
                  <a:ext cx="15" cy="1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004" name="Line 73"/>
                <p:cNvSpPr>
                  <a:spLocks noChangeShapeType="1"/>
                </p:cNvSpPr>
                <p:nvPr/>
              </p:nvSpPr>
              <p:spPr bwMode="auto">
                <a:xfrm>
                  <a:off x="1763" y="2434"/>
                  <a:ext cx="1" cy="158"/>
                </a:xfrm>
                <a:prstGeom prst="line">
                  <a:avLst/>
                </a:prstGeom>
                <a:noFill/>
                <a:ln w="12700">
                  <a:solidFill>
                    <a:srgbClr val="80004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005" name="Oval 74"/>
                <p:cNvSpPr>
                  <a:spLocks noChangeArrowheads="1"/>
                </p:cNvSpPr>
                <p:nvPr/>
              </p:nvSpPr>
              <p:spPr bwMode="auto">
                <a:xfrm>
                  <a:off x="1747" y="2419"/>
                  <a:ext cx="31" cy="30"/>
                </a:xfrm>
                <a:prstGeom prst="ellipse">
                  <a:avLst/>
                </a:prstGeom>
                <a:solidFill>
                  <a:srgbClr val="FF00FF"/>
                </a:solidFill>
                <a:ln w="12700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40006" name="Oval 75"/>
                <p:cNvSpPr>
                  <a:spLocks noChangeArrowheads="1"/>
                </p:cNvSpPr>
                <p:nvPr/>
              </p:nvSpPr>
              <p:spPr bwMode="auto">
                <a:xfrm>
                  <a:off x="1747" y="2577"/>
                  <a:ext cx="31" cy="31"/>
                </a:xfrm>
                <a:prstGeom prst="ellipse">
                  <a:avLst/>
                </a:prstGeom>
                <a:solidFill>
                  <a:srgbClr val="FF00FF"/>
                </a:solidFill>
                <a:ln w="12700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40007" name="Line 76"/>
                <p:cNvSpPr>
                  <a:spLocks noChangeShapeType="1"/>
                </p:cNvSpPr>
                <p:nvPr/>
              </p:nvSpPr>
              <p:spPr bwMode="auto">
                <a:xfrm>
                  <a:off x="813" y="2434"/>
                  <a:ext cx="950" cy="1"/>
                </a:xfrm>
                <a:prstGeom prst="line">
                  <a:avLst/>
                </a:prstGeom>
                <a:noFill/>
                <a:ln w="12700">
                  <a:solidFill>
                    <a:srgbClr val="80004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008" name="Oval 77"/>
                <p:cNvSpPr>
                  <a:spLocks noChangeArrowheads="1"/>
                </p:cNvSpPr>
                <p:nvPr/>
              </p:nvSpPr>
              <p:spPr bwMode="auto">
                <a:xfrm>
                  <a:off x="1747" y="2419"/>
                  <a:ext cx="31" cy="30"/>
                </a:xfrm>
                <a:prstGeom prst="ellipse">
                  <a:avLst/>
                </a:prstGeom>
                <a:solidFill>
                  <a:srgbClr val="FF00FF"/>
                </a:solidFill>
                <a:ln w="12700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40009" name="Line 78"/>
                <p:cNvSpPr>
                  <a:spLocks noChangeShapeType="1"/>
                </p:cNvSpPr>
                <p:nvPr/>
              </p:nvSpPr>
              <p:spPr bwMode="auto">
                <a:xfrm>
                  <a:off x="813" y="2268"/>
                  <a:ext cx="1" cy="166"/>
                </a:xfrm>
                <a:prstGeom prst="line">
                  <a:avLst/>
                </a:prstGeom>
                <a:noFill/>
                <a:ln w="12700">
                  <a:solidFill>
                    <a:srgbClr val="80004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010" name="Text Box 79"/>
                <p:cNvSpPr txBox="1">
                  <a:spLocks noChangeArrowheads="1"/>
                </p:cNvSpPr>
                <p:nvPr/>
              </p:nvSpPr>
              <p:spPr bwMode="auto">
                <a:xfrm>
                  <a:off x="0" y="2448"/>
                  <a:ext cx="1872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ClrTx/>
                    <a:buFontTx/>
                    <a:buNone/>
                  </a:pPr>
                  <a:r>
                    <a:rPr lang="sr-Latn-CS" altLang="en-US" sz="2400">
                      <a:solidFill>
                        <a:schemeClr val="accent2"/>
                      </a:solidFill>
                    </a:rPr>
                    <a:t>i(t)=510</a:t>
                  </a:r>
                  <a:r>
                    <a:rPr lang="sr-Latn-CS" altLang="en-US" sz="2400" baseline="30000">
                      <a:solidFill>
                        <a:schemeClr val="accent2"/>
                      </a:solidFill>
                    </a:rPr>
                    <a:t>-3</a:t>
                  </a:r>
                  <a:r>
                    <a:rPr lang="sr-Latn-CS" altLang="en-US" sz="2400">
                      <a:solidFill>
                        <a:schemeClr val="accent2"/>
                      </a:solidFill>
                    </a:rPr>
                    <a:t>cos(2</a:t>
                  </a:r>
                  <a:r>
                    <a:rPr lang="sr-Latn-CS" altLang="en-US" sz="2400">
                      <a:solidFill>
                        <a:schemeClr val="accent2"/>
                      </a:solidFill>
                      <a:latin typeface="Symbol" pitchFamily="18" charset="2"/>
                    </a:rPr>
                    <a:t>p</a:t>
                  </a:r>
                  <a:r>
                    <a:rPr lang="sr-Latn-CS" altLang="en-US" sz="2400">
                      <a:solidFill>
                        <a:schemeClr val="accent2"/>
                      </a:solidFill>
                    </a:rPr>
                    <a:t>ft+</a:t>
                  </a:r>
                  <a:r>
                    <a:rPr lang="sr-Latn-CS" altLang="en-US" sz="2400">
                      <a:solidFill>
                        <a:schemeClr val="accent2"/>
                      </a:solidFill>
                      <a:latin typeface="Symbol" pitchFamily="18" charset="2"/>
                    </a:rPr>
                    <a:t>j</a:t>
                  </a:r>
                  <a:r>
                    <a:rPr lang="sr-Latn-CS" altLang="en-US" sz="2400">
                      <a:solidFill>
                        <a:schemeClr val="accent2"/>
                      </a:solidFill>
                    </a:rPr>
                    <a:t>)</a:t>
                  </a:r>
                  <a:endParaRPr lang="en-US" altLang="en-US" sz="2400" baseline="30000">
                    <a:solidFill>
                      <a:schemeClr val="accent2"/>
                    </a:solidFill>
                    <a:latin typeface="Symbol" pitchFamily="18" charset="2"/>
                  </a:endParaRPr>
                </a:p>
              </p:txBody>
            </p:sp>
          </p:grpSp>
        </p:grpSp>
      </p:grpSp>
      <p:sp>
        <p:nvSpPr>
          <p:cNvPr id="38920" name="Rectangle 80"/>
          <p:cNvSpPr>
            <a:spLocks noChangeArrowheads="1"/>
          </p:cNvSpPr>
          <p:nvPr/>
        </p:nvSpPr>
        <p:spPr bwMode="auto">
          <a:xfrm>
            <a:off x="304800" y="4540250"/>
            <a:ext cx="4267200" cy="2057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sr-Latn-CS" altLang="en-US" sz="2800" b="1" dirty="0">
                <a:latin typeface="Arial" charset="0"/>
              </a:rPr>
              <a:t>Tip kola i analize</a:t>
            </a:r>
          </a:p>
          <a:p>
            <a:pPr eaLnBrk="1" hangingPunct="1">
              <a:buClrTx/>
              <a:buFontTx/>
              <a:buNone/>
              <a:defRPr/>
            </a:pPr>
            <a:r>
              <a:rPr lang="sr-Latn-CS" altLang="en-US" sz="2800" b="1" dirty="0">
                <a:latin typeface="Arial" charset="0"/>
              </a:rPr>
              <a:t>5. Neinearna reaktivna u TR domenu</a:t>
            </a:r>
            <a:endParaRPr lang="en-GB" altLang="en-US" sz="28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39FDEFD-361A-48BC-8C85-3EA62706DA63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lang="en-US" altLang="en-US" sz="1400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07975"/>
            <a:ext cx="7772400" cy="457200"/>
          </a:xfrm>
        </p:spPr>
        <p:txBody>
          <a:bodyPr/>
          <a:lstStyle/>
          <a:p>
            <a:pPr eaLnBrk="1" hangingPunct="1"/>
            <a:r>
              <a:rPr lang="sr-Latn-CS" altLang="en-US"/>
              <a:t>Analiza kola</a:t>
            </a:r>
            <a:endParaRPr lang="en-GB" altLang="en-US"/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3038" y="762000"/>
            <a:ext cx="4038600" cy="5562600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marL="609600" indent="-609600" eaLnBrk="1" hangingPunct="1">
              <a:defRPr/>
            </a:pPr>
            <a:r>
              <a:rPr lang="sr-Latn-CS" altLang="en-US" dirty="0">
                <a:latin typeface="Arial" charset="0"/>
              </a:rPr>
              <a:t>Tipovi kola i analize</a:t>
            </a:r>
          </a:p>
          <a:p>
            <a:pPr marL="609600" indent="-609600" eaLnBrk="1" hangingPunct="1">
              <a:defRPr/>
            </a:pPr>
            <a:endParaRPr lang="sr-Latn-CS" altLang="en-US" dirty="0">
              <a:latin typeface="Arial" charset="0"/>
            </a:endParaRPr>
          </a:p>
          <a:p>
            <a:pPr marL="609600" indent="-609600" algn="l" eaLnBrk="1" hangingPunct="1">
              <a:buFontTx/>
              <a:buAutoNum type="arabicPeriod"/>
              <a:defRPr/>
            </a:pPr>
            <a:r>
              <a:rPr lang="sr-Latn-CS" altLang="en-US" sz="2400" dirty="0">
                <a:latin typeface="Arial" charset="0"/>
              </a:rPr>
              <a:t>Linearna otporna DC domen</a:t>
            </a:r>
          </a:p>
          <a:p>
            <a:pPr marL="609600" indent="-609600" algn="l" eaLnBrk="1" hangingPunct="1">
              <a:buFontTx/>
              <a:buAutoNum type="arabicPeriod"/>
              <a:defRPr/>
            </a:pPr>
            <a:r>
              <a:rPr lang="sr-Latn-CS" altLang="en-US" sz="2400" dirty="0">
                <a:latin typeface="Arial" charset="0"/>
              </a:rPr>
              <a:t>Linearna reaktivna AC domen </a:t>
            </a:r>
          </a:p>
          <a:p>
            <a:pPr marL="609600" indent="-609600" algn="l" eaLnBrk="1" hangingPunct="1">
              <a:buFontTx/>
              <a:buAutoNum type="arabicPeriod"/>
              <a:defRPr/>
            </a:pPr>
            <a:r>
              <a:rPr lang="sr-Latn-CS" altLang="en-US" sz="2400" dirty="0">
                <a:latin typeface="Arial" charset="0"/>
              </a:rPr>
              <a:t>Linearna reaktivna TR domen</a:t>
            </a:r>
          </a:p>
          <a:p>
            <a:pPr marL="609600" indent="-609600" algn="l" eaLnBrk="1" hangingPunct="1">
              <a:buFontTx/>
              <a:buAutoNum type="arabicPeriod"/>
              <a:defRPr/>
            </a:pPr>
            <a:r>
              <a:rPr lang="sr-Latn-CS" altLang="en-US" sz="2400" dirty="0">
                <a:latin typeface="Arial" charset="0"/>
              </a:rPr>
              <a:t>Nelinearna otporna DC domen</a:t>
            </a:r>
          </a:p>
          <a:p>
            <a:pPr marL="609600" indent="-609600" algn="l" eaLnBrk="1" hangingPunct="1">
              <a:buFontTx/>
              <a:buAutoNum type="arabicPeriod"/>
              <a:defRPr/>
            </a:pPr>
            <a:r>
              <a:rPr lang="sr-Latn-CS" altLang="en-US" sz="2400" dirty="0">
                <a:latin typeface="Arial" charset="0"/>
              </a:rPr>
              <a:t>Nelinearna reaktivna TR domen</a:t>
            </a:r>
            <a:endParaRPr lang="en-GB" altLang="en-US" sz="2400" dirty="0">
              <a:latin typeface="Arial" charset="0"/>
            </a:endParaRP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4343400" y="762000"/>
            <a:ext cx="4800600" cy="5562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sr-Latn-CS" altLang="en-US" sz="2800" b="1" dirty="0">
                <a:latin typeface="Arial" charset="0"/>
              </a:rPr>
              <a:t>Matematički model</a:t>
            </a:r>
          </a:p>
          <a:p>
            <a:pPr algn="ctr" eaLnBrk="1" hangingPunct="1">
              <a:buClrTx/>
              <a:buFontTx/>
              <a:buNone/>
              <a:defRPr/>
            </a:pPr>
            <a:endParaRPr lang="sr-Latn-CS" altLang="en-US" sz="2800" b="1" dirty="0">
              <a:latin typeface="Arial" charset="0"/>
            </a:endParaRPr>
          </a:p>
          <a:p>
            <a:pPr eaLnBrk="1" hangingPunct="1">
              <a:buClrTx/>
              <a:buFontTx/>
              <a:buAutoNum type="arabicPeriod"/>
              <a:defRPr/>
            </a:pPr>
            <a:r>
              <a:rPr lang="sr-Latn-CS" altLang="en-US" sz="2400" b="1" dirty="0">
                <a:latin typeface="Arial" charset="0"/>
              </a:rPr>
              <a:t>Linearne algebarske jednačine</a:t>
            </a:r>
          </a:p>
          <a:p>
            <a:pPr eaLnBrk="1" hangingPunct="1">
              <a:buClrTx/>
              <a:buFontTx/>
              <a:buAutoNum type="arabicPeriod"/>
              <a:defRPr/>
            </a:pPr>
            <a:r>
              <a:rPr lang="sr-Latn-CS" altLang="en-US" sz="2400" b="1" dirty="0">
                <a:latin typeface="Arial" charset="0"/>
              </a:rPr>
              <a:t>Linearne algebarske jednačine  (kompleksne)</a:t>
            </a:r>
          </a:p>
          <a:p>
            <a:pPr eaLnBrk="1" hangingPunct="1">
              <a:buClrTx/>
              <a:buFontTx/>
              <a:buAutoNum type="arabicPeriod"/>
              <a:defRPr/>
            </a:pPr>
            <a:r>
              <a:rPr lang="sr-Latn-CS" altLang="en-US" sz="2400" b="1" dirty="0">
                <a:latin typeface="Arial" charset="0"/>
              </a:rPr>
              <a:t>Linearne diferencijalne jednačine</a:t>
            </a:r>
          </a:p>
          <a:p>
            <a:pPr eaLnBrk="1" hangingPunct="1">
              <a:buClrTx/>
              <a:buFontTx/>
              <a:buAutoNum type="arabicPeriod"/>
              <a:defRPr/>
            </a:pPr>
            <a:r>
              <a:rPr lang="sr-Latn-CS" altLang="en-US" sz="2400" b="1" dirty="0">
                <a:latin typeface="Arial" charset="0"/>
              </a:rPr>
              <a:t>Nelinearne algebarske jednačine</a:t>
            </a:r>
          </a:p>
          <a:p>
            <a:pPr eaLnBrk="1" hangingPunct="1">
              <a:buClrTx/>
              <a:buFontTx/>
              <a:buAutoNum type="arabicPeriod"/>
              <a:defRPr/>
            </a:pPr>
            <a:r>
              <a:rPr lang="sr-Latn-CS" altLang="en-US" sz="2400" b="1" dirty="0">
                <a:latin typeface="Arial" charset="0"/>
              </a:rPr>
              <a:t>Nelinearne diferencijalne jednačine</a:t>
            </a:r>
          </a:p>
          <a:p>
            <a:pPr eaLnBrk="1" hangingPunct="1">
              <a:buClrTx/>
              <a:buFontTx/>
              <a:buAutoNum type="arabicPeriod"/>
              <a:defRPr/>
            </a:pPr>
            <a:endParaRPr lang="en-GB" altLang="en-US" sz="2400" b="1" dirty="0">
              <a:latin typeface="Arial" charset="0"/>
            </a:endParaRPr>
          </a:p>
        </p:txBody>
      </p:sp>
      <p:pic>
        <p:nvPicPr>
          <p:cNvPr id="40967" name="Ink 7"/>
          <p:cNvPicPr>
            <a:picLocks noRot="1" noChangeAspect="1" noEditPoints="1" noChangeArrowheads="1" noChangeShapeType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3988" y="4606925"/>
            <a:ext cx="84137" cy="8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4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24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24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24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24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8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3D4A49E-0D7C-4C15-B083-DF7E30F53C56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28</a:t>
            </a:fld>
            <a:endParaRPr lang="en-US" altLang="en-US" sz="140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36550"/>
            <a:ext cx="7772400" cy="457200"/>
          </a:xfrm>
        </p:spPr>
        <p:txBody>
          <a:bodyPr/>
          <a:lstStyle/>
          <a:p>
            <a:pPr eaLnBrk="1" hangingPunct="1"/>
            <a:r>
              <a:rPr lang="sr-Latn-CS" altLang="en-US"/>
              <a:t>Analiza kola</a:t>
            </a:r>
            <a:endParaRPr lang="en-GB" altLang="en-US"/>
          </a:p>
        </p:txBody>
      </p:sp>
      <p:sp>
        <p:nvSpPr>
          <p:cNvPr id="40964" name="Rectangle 3"/>
          <p:cNvSpPr>
            <a:spLocks noChangeArrowheads="1"/>
          </p:cNvSpPr>
          <p:nvPr/>
        </p:nvSpPr>
        <p:spPr bwMode="auto">
          <a:xfrm>
            <a:off x="76200" y="869950"/>
            <a:ext cx="4343400" cy="5943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sr-Latn-CS" altLang="en-US" sz="2500" b="1" u="sng" dirty="0">
                <a:latin typeface="Arial" charset="0"/>
              </a:rPr>
              <a:t>Matematički model</a:t>
            </a:r>
          </a:p>
          <a:p>
            <a:pPr eaLnBrk="1" hangingPunct="1">
              <a:lnSpc>
                <a:spcPct val="125000"/>
              </a:lnSpc>
              <a:buClrTx/>
              <a:buFontTx/>
              <a:buNone/>
              <a:defRPr/>
            </a:pPr>
            <a:r>
              <a:rPr lang="sr-Latn-CS" altLang="en-US" sz="2400" b="1" dirty="0">
                <a:solidFill>
                  <a:srgbClr val="000099"/>
                </a:solidFill>
                <a:latin typeface="Arial" charset="0"/>
              </a:rPr>
              <a:t>1. i 2. Linearne jednačine   </a:t>
            </a:r>
            <a:r>
              <a:rPr lang="sr-Latn-CS" altLang="en-US" sz="2400" b="1" dirty="0">
                <a:solidFill>
                  <a:schemeClr val="bg1"/>
                </a:solidFill>
                <a:latin typeface="Arial" charset="0"/>
              </a:rPr>
              <a:t>	(realne i kompleksne)</a:t>
            </a:r>
          </a:p>
          <a:p>
            <a:pPr eaLnBrk="1" hangingPunct="1">
              <a:buClrTx/>
              <a:buFontTx/>
              <a:buAutoNum type="arabicPeriod" startAt="3"/>
              <a:defRPr/>
            </a:pPr>
            <a:r>
              <a:rPr lang="sr-Latn-CS" altLang="en-US" sz="2400" b="1" dirty="0">
                <a:solidFill>
                  <a:schemeClr val="bg1"/>
                </a:solidFill>
                <a:latin typeface="Arial" charset="0"/>
              </a:rPr>
              <a:t>Linearne diferencijalne jednačine</a:t>
            </a:r>
          </a:p>
          <a:p>
            <a:pPr eaLnBrk="1" hangingPunct="1">
              <a:buClrTx/>
              <a:buFontTx/>
              <a:buAutoNum type="arabicPeriod" startAt="3"/>
              <a:defRPr/>
            </a:pPr>
            <a:endParaRPr lang="sr-Latn-CS" altLang="en-US" sz="1200" b="1" dirty="0">
              <a:solidFill>
                <a:srgbClr val="000099"/>
              </a:solidFill>
              <a:latin typeface="Arial" charset="0"/>
            </a:endParaRPr>
          </a:p>
          <a:p>
            <a:pPr eaLnBrk="1" hangingPunct="1">
              <a:buClrTx/>
              <a:buFontTx/>
              <a:buAutoNum type="arabicPeriod" startAt="3"/>
              <a:defRPr/>
            </a:pPr>
            <a:r>
              <a:rPr lang="sr-Latn-CS" altLang="en-US" sz="2400" b="1" dirty="0">
                <a:solidFill>
                  <a:schemeClr val="bg1"/>
                </a:solidFill>
                <a:latin typeface="Arial" charset="0"/>
              </a:rPr>
              <a:t>Nelinearne algebarske jednačine</a:t>
            </a:r>
          </a:p>
          <a:p>
            <a:pPr eaLnBrk="1" hangingPunct="1">
              <a:buClrTx/>
              <a:buFontTx/>
              <a:buAutoNum type="arabicPeriod" startAt="3"/>
              <a:defRPr/>
            </a:pPr>
            <a:endParaRPr lang="sr-Latn-CS" altLang="en-US" sz="2400" b="1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ClrTx/>
              <a:buFontTx/>
              <a:buAutoNum type="arabicPeriod" startAt="3"/>
              <a:defRPr/>
            </a:pPr>
            <a:endParaRPr lang="sr-Latn-CS" altLang="en-US" sz="1400" b="1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ClrTx/>
              <a:buFontTx/>
              <a:buAutoNum type="arabicPeriod" startAt="3"/>
              <a:defRPr/>
            </a:pPr>
            <a:r>
              <a:rPr lang="sr-Latn-CS" altLang="en-US" sz="2400" b="1" dirty="0">
                <a:solidFill>
                  <a:schemeClr val="bg1"/>
                </a:solidFill>
                <a:latin typeface="Arial" charset="0"/>
              </a:rPr>
              <a:t>Nelinearne diferencijalne jednačine</a:t>
            </a:r>
          </a:p>
          <a:p>
            <a:pPr eaLnBrk="1" hangingPunct="1">
              <a:buClrTx/>
              <a:buFontTx/>
              <a:buAutoNum type="arabicPeriod" startAt="3"/>
              <a:defRPr/>
            </a:pPr>
            <a:endParaRPr lang="en-GB" altLang="en-US" sz="2400" b="1" dirty="0">
              <a:solidFill>
                <a:srgbClr val="CC0066"/>
              </a:solidFill>
              <a:latin typeface="Arial" charset="0"/>
            </a:endParaRPr>
          </a:p>
        </p:txBody>
      </p:sp>
      <p:sp>
        <p:nvSpPr>
          <p:cNvPr id="92164" name="Rectangle 4"/>
          <p:cNvSpPr>
            <a:spLocks noChangeArrowheads="1"/>
          </p:cNvSpPr>
          <p:nvPr/>
        </p:nvSpPr>
        <p:spPr bwMode="auto">
          <a:xfrm>
            <a:off x="4495800" y="869950"/>
            <a:ext cx="4648200" cy="5943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sr-Latn-CS" altLang="en-US" sz="2500" b="1" u="sng" dirty="0">
                <a:latin typeface="Arial" charset="0"/>
              </a:rPr>
              <a:t>Način rešavanja sistema j-na</a:t>
            </a:r>
          </a:p>
          <a:p>
            <a:pPr eaLnBrk="1" hangingPunct="1">
              <a:lnSpc>
                <a:spcPct val="125000"/>
              </a:lnSpc>
              <a:buClrTx/>
              <a:buFontTx/>
              <a:buNone/>
              <a:defRPr/>
            </a:pPr>
            <a:r>
              <a:rPr lang="sr-Latn-CS" altLang="en-US" sz="2400" b="1" dirty="0">
                <a:solidFill>
                  <a:srgbClr val="000099"/>
                </a:solidFill>
                <a:latin typeface="Arial" charset="0"/>
              </a:rPr>
              <a:t>1. i 2. LU faktorizacija (Gauss)</a:t>
            </a:r>
          </a:p>
          <a:p>
            <a:pPr eaLnBrk="1" hangingPunct="1">
              <a:buClrTx/>
              <a:buFontTx/>
              <a:buNone/>
              <a:defRPr/>
            </a:pPr>
            <a:r>
              <a:rPr lang="sr-Latn-CS" altLang="en-US" sz="2400" b="1" dirty="0">
                <a:solidFill>
                  <a:schemeClr val="bg1"/>
                </a:solidFill>
                <a:latin typeface="Arial" charset="0"/>
              </a:rPr>
              <a:t>3.  Numeričko integraljenje - diskretizacija - svođenje na linearne algebarske (Euler)</a:t>
            </a:r>
          </a:p>
          <a:p>
            <a:pPr eaLnBrk="1" hangingPunct="1">
              <a:buClrTx/>
              <a:buFontTx/>
              <a:buNone/>
              <a:defRPr/>
            </a:pPr>
            <a:r>
              <a:rPr lang="sr-Latn-CS" altLang="en-US" sz="2400" b="1" dirty="0">
                <a:solidFill>
                  <a:schemeClr val="bg1"/>
                </a:solidFill>
                <a:latin typeface="Arial" charset="0"/>
              </a:rPr>
              <a:t>4.  Linearizacija - Iterativno svođenje na linearne algebarske (Newton-Kantorovič)</a:t>
            </a:r>
          </a:p>
          <a:p>
            <a:pPr eaLnBrk="1" hangingPunct="1">
              <a:buClrTx/>
              <a:buFontTx/>
              <a:buNone/>
              <a:defRPr/>
            </a:pPr>
            <a:r>
              <a:rPr lang="sr-Latn-CS" altLang="en-US" sz="2400" b="1" dirty="0">
                <a:solidFill>
                  <a:schemeClr val="bg1"/>
                </a:solidFill>
                <a:latin typeface="Arial" charset="0"/>
              </a:rPr>
              <a:t>5.  Diskretizacija - svođenje na nelinearne algebarske i linearizacija - Iterativno svođenje na linearne algebarske </a:t>
            </a:r>
            <a:endParaRPr lang="en-GB" altLang="en-US" sz="2400" b="1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41991" name="Ink 7"/>
          <p:cNvPicPr>
            <a:picLocks noRot="1" noChangeAspect="1" noEditPoints="1" noChangeArrowheads="1" noChangeShapeType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2500" y="3997325"/>
            <a:ext cx="84138" cy="8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4" grpId="0" animBg="1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107"/>
          <p:cNvSpPr txBox="1">
            <a:spLocks noGrp="1" noChangeArrowheads="1"/>
          </p:cNvSpPr>
          <p:nvPr/>
        </p:nvSpPr>
        <p:spPr bwMode="auto">
          <a:xfrm>
            <a:off x="6464300" y="6361113"/>
            <a:ext cx="19065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D569DD56-85E3-4654-80DC-3D886422C681}" type="slidenum">
              <a:rPr lang="en-US" altLang="en-US" sz="1400">
                <a:solidFill>
                  <a:schemeClr val="folHlink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29</a:t>
            </a:fld>
            <a:endParaRPr lang="en-US" altLang="en-US" sz="1400">
              <a:solidFill>
                <a:schemeClr val="folHlink"/>
              </a:solidFill>
            </a:endParaRPr>
          </a:p>
        </p:txBody>
      </p:sp>
      <p:graphicFrame>
        <p:nvGraphicFramePr>
          <p:cNvPr id="65540" name="Object 4"/>
          <p:cNvGraphicFramePr>
            <a:graphicFrameLocks noChangeAspect="1"/>
          </p:cNvGraphicFramePr>
          <p:nvPr/>
        </p:nvGraphicFramePr>
        <p:xfrm>
          <a:off x="7010400" y="6049963"/>
          <a:ext cx="609600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2" r:id="rId4" imgW="778880" imgH="761762" progId="CorelDRAW.Graphic.9">
                  <p:embed/>
                </p:oleObj>
              </mc:Choice>
              <mc:Fallback>
                <p:oleObj r:id="rId4" imgW="778880" imgH="761762" progId="CorelDRAW.Graphic.9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6049963"/>
                        <a:ext cx="609600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543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E6B2DEA-D2C3-4735-ACEB-17A8A1E5A7EF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29</a:t>
            </a:fld>
            <a:endParaRPr lang="en-US" altLang="en-US" sz="1400"/>
          </a:p>
        </p:txBody>
      </p:sp>
      <p:sp>
        <p:nvSpPr>
          <p:cNvPr id="65544" name="Rectangle 10"/>
          <p:cNvSpPr>
            <a:spLocks noChangeArrowheads="1"/>
          </p:cNvSpPr>
          <p:nvPr/>
        </p:nvSpPr>
        <p:spPr bwMode="auto">
          <a:xfrm>
            <a:off x="2428875" y="285750"/>
            <a:ext cx="27924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sr-Latn-CS" altLang="en-US" sz="2400" b="1"/>
              <a:t>Analiza kola</a:t>
            </a:r>
            <a:r>
              <a:rPr lang="en-US" altLang="en-US" sz="2400" b="1"/>
              <a:t> - Uvod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7788" y="720725"/>
            <a:ext cx="9036050" cy="5705475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marL="609600" indent="-609600" eaLnBrk="1" hangingPunct="1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r>
              <a:rPr lang="sr-Latn-CS" altLang="en-US" sz="2400" b="1" dirty="0">
                <a:cs typeface="Times New Roman" pitchFamily="18" charset="0"/>
              </a:rPr>
              <a:t>Ispitna pitanja</a:t>
            </a:r>
          </a:p>
          <a:p>
            <a:pPr marL="609600" indent="-609600" eaLnBrk="1" hangingPunct="1">
              <a:spcBef>
                <a:spcPct val="0"/>
              </a:spcBef>
              <a:spcAft>
                <a:spcPts val="600"/>
              </a:spcAft>
              <a:buFontTx/>
              <a:buAutoNum type="alphaLcParenR"/>
              <a:defRPr/>
            </a:pPr>
            <a:r>
              <a:rPr lang="sr-Latn-CS" altLang="en-US" sz="2000" dirty="0">
                <a:solidFill>
                  <a:srgbClr val="C00000"/>
                </a:solidFill>
                <a:cs typeface="Times New Roman" pitchFamily="18" charset="0"/>
              </a:rPr>
              <a:t>Šta se </a:t>
            </a:r>
            <a:r>
              <a:rPr lang="sr-Latn-CS" altLang="en-US" sz="2000" dirty="0" err="1">
                <a:solidFill>
                  <a:srgbClr val="C00000"/>
                </a:solidFill>
                <a:cs typeface="Times New Roman" pitchFamily="18" charset="0"/>
              </a:rPr>
              <a:t>podrazumeva</a:t>
            </a:r>
            <a:r>
              <a:rPr lang="sr-Latn-CS" altLang="en-US" sz="2000" dirty="0">
                <a:solidFill>
                  <a:srgbClr val="C00000"/>
                </a:solidFill>
                <a:cs typeface="Times New Roman" pitchFamily="18" charset="0"/>
              </a:rPr>
              <a:t> pod analizom kola?</a:t>
            </a:r>
          </a:p>
          <a:p>
            <a:pPr marL="609600" indent="-609600" eaLnBrk="1" hangingPunct="1">
              <a:spcBef>
                <a:spcPct val="0"/>
              </a:spcBef>
              <a:spcAft>
                <a:spcPts val="600"/>
              </a:spcAft>
              <a:buFontTx/>
              <a:buAutoNum type="alphaLcParenR"/>
              <a:defRPr/>
            </a:pPr>
            <a:r>
              <a:rPr lang="sr-Latn-CS" altLang="en-US" sz="2000" dirty="0">
                <a:solidFill>
                  <a:srgbClr val="008000"/>
                </a:solidFill>
                <a:cs typeface="Times New Roman" pitchFamily="18" charset="0"/>
              </a:rPr>
              <a:t>Domeni analize kola</a:t>
            </a:r>
            <a:endParaRPr lang="en-US" altLang="en-US" sz="2000" dirty="0">
              <a:solidFill>
                <a:srgbClr val="008000"/>
              </a:solidFill>
              <a:cs typeface="Times New Roman" pitchFamily="18" charset="0"/>
            </a:endParaRPr>
          </a:p>
          <a:p>
            <a:pPr marL="609600" indent="-609600" eaLnBrk="1" hangingPunct="1">
              <a:spcBef>
                <a:spcPct val="0"/>
              </a:spcBef>
              <a:spcAft>
                <a:spcPts val="600"/>
              </a:spcAft>
              <a:buFontTx/>
              <a:buAutoNum type="alphaLcParenR"/>
              <a:defRPr/>
            </a:pPr>
            <a:r>
              <a:rPr lang="sr-Latn-CS" altLang="en-US" sz="2000" dirty="0">
                <a:solidFill>
                  <a:srgbClr val="008000"/>
                </a:solidFill>
                <a:cs typeface="Times New Roman" pitchFamily="18" charset="0"/>
              </a:rPr>
              <a:t>Tipovi kola i odgovarajući tip analize</a:t>
            </a:r>
            <a:endParaRPr lang="en-US" altLang="en-US" sz="2000" b="1" dirty="0">
              <a:cs typeface="Times New Roman" pitchFamily="18" charset="0"/>
            </a:endParaRPr>
          </a:p>
          <a:p>
            <a:pPr marL="609600" indent="-609600" eaLnBrk="1" hangingPunct="1">
              <a:spcBef>
                <a:spcPct val="0"/>
              </a:spcBef>
              <a:spcAft>
                <a:spcPts val="600"/>
              </a:spcAft>
              <a:buFontTx/>
              <a:buAutoNum type="alphaLcParenR"/>
              <a:defRPr/>
            </a:pPr>
            <a:r>
              <a:rPr lang="sr-Latn-CS" altLang="en-US" sz="2000" b="1" dirty="0">
                <a:cs typeface="Times New Roman" pitchFamily="18" charset="0"/>
              </a:rPr>
              <a:t>Koji tip jednačina opisuje ponašanje linearnih otpornih kola u jednosmernom domenu? </a:t>
            </a:r>
          </a:p>
          <a:p>
            <a:pPr marL="609600" indent="-609600" eaLnBrk="1" hangingPunct="1">
              <a:spcBef>
                <a:spcPct val="0"/>
              </a:spcBef>
              <a:spcAft>
                <a:spcPts val="600"/>
              </a:spcAft>
              <a:buFontTx/>
              <a:buAutoNum type="alphaLcParenR"/>
              <a:defRPr/>
            </a:pPr>
            <a:r>
              <a:rPr lang="sr-Latn-CS" altLang="en-US" sz="2000" b="1" dirty="0">
                <a:cs typeface="Times New Roman" pitchFamily="18" charset="0"/>
              </a:rPr>
              <a:t>Koji tip jednačina opisuje ponašanje linearnih reaktivnih kola u frekvencijskom domenu? </a:t>
            </a:r>
            <a:endParaRPr lang="en-GB" altLang="en-US" sz="2000" b="1" dirty="0">
              <a:cs typeface="Times New Roman" pitchFamily="18" charset="0"/>
            </a:endParaRPr>
          </a:p>
          <a:p>
            <a:pPr marL="609600" indent="-609600" eaLnBrk="1" hangingPunct="1">
              <a:spcBef>
                <a:spcPct val="0"/>
              </a:spcBef>
              <a:spcAft>
                <a:spcPts val="600"/>
              </a:spcAft>
              <a:buFontTx/>
              <a:buAutoNum type="alphaLcParenR"/>
              <a:defRPr/>
            </a:pPr>
            <a:r>
              <a:rPr lang="sr-Latn-CS" altLang="en-US" sz="2000" b="1" dirty="0">
                <a:cs typeface="Times New Roman" pitchFamily="18" charset="0"/>
              </a:rPr>
              <a:t>Koji tip jednačina opisuje ponašanje nelinearnih otpornih kola u jednosmernom domenu? </a:t>
            </a:r>
          </a:p>
          <a:p>
            <a:pPr marL="609600" indent="-609600" eaLnBrk="1" hangingPunct="1">
              <a:spcBef>
                <a:spcPct val="0"/>
              </a:spcBef>
              <a:spcAft>
                <a:spcPts val="600"/>
              </a:spcAft>
              <a:buFontTx/>
              <a:buAutoNum type="alphaLcParenR"/>
              <a:defRPr/>
            </a:pPr>
            <a:r>
              <a:rPr lang="sr-Latn-CS" altLang="en-US" sz="2000" b="1" dirty="0">
                <a:cs typeface="Times New Roman" pitchFamily="18" charset="0"/>
              </a:rPr>
              <a:t>Koji tip jednačina opisuje ponašanje linearnih reaktivnih kola u vremenskom domenu?</a:t>
            </a:r>
          </a:p>
          <a:p>
            <a:pPr marL="609600" indent="-609600" eaLnBrk="1" hangingPunct="1">
              <a:spcBef>
                <a:spcPct val="0"/>
              </a:spcBef>
              <a:spcAft>
                <a:spcPts val="600"/>
              </a:spcAft>
              <a:buFontTx/>
              <a:buAutoNum type="alphaLcParenR"/>
              <a:defRPr/>
            </a:pPr>
            <a:r>
              <a:rPr lang="sr-Latn-CS" altLang="en-US" sz="2000" b="1" dirty="0">
                <a:cs typeface="Times New Roman" pitchFamily="18" charset="0"/>
              </a:rPr>
              <a:t>Koji tip jednačina opisuje ponašanje nelinearnih reaktivnih kola u vremenskom domenu?</a:t>
            </a:r>
          </a:p>
          <a:p>
            <a:pPr marL="609600" indent="-609600" eaLnBrk="1" hangingPunct="1">
              <a:spcBef>
                <a:spcPct val="0"/>
              </a:spcBef>
              <a:spcAft>
                <a:spcPts val="600"/>
              </a:spcAft>
              <a:buFontTx/>
              <a:buAutoNum type="alphaLcParenR"/>
              <a:defRPr/>
            </a:pPr>
            <a:r>
              <a:rPr lang="en-US" altLang="en-US" sz="2000" b="1" dirty="0">
                <a:cs typeface="Times New Roman" pitchFamily="18" charset="0"/>
              </a:rPr>
              <a:t>Primer </a:t>
            </a:r>
            <a:r>
              <a:rPr lang="en-US" altLang="en-US" sz="2000" b="1" dirty="0" err="1">
                <a:cs typeface="Times New Roman" pitchFamily="18" charset="0"/>
              </a:rPr>
              <a:t>analize</a:t>
            </a:r>
            <a:r>
              <a:rPr lang="en-US" altLang="en-US" sz="2000" b="1" dirty="0">
                <a:cs typeface="Times New Roman" pitchFamily="18" charset="0"/>
              </a:rPr>
              <a:t> </a:t>
            </a:r>
            <a:r>
              <a:rPr lang="en-US" altLang="en-US" sz="2000" b="1" dirty="0" err="1">
                <a:cs typeface="Times New Roman" pitchFamily="18" charset="0"/>
              </a:rPr>
              <a:t>linearnog</a:t>
            </a:r>
            <a:r>
              <a:rPr lang="en-US" altLang="en-US" sz="2000" b="1" dirty="0">
                <a:cs typeface="Times New Roman" pitchFamily="18" charset="0"/>
              </a:rPr>
              <a:t> </a:t>
            </a:r>
            <a:r>
              <a:rPr lang="en-US" altLang="en-US" sz="2000" b="1" dirty="0" err="1">
                <a:cs typeface="Times New Roman" pitchFamily="18" charset="0"/>
              </a:rPr>
              <a:t>optornog</a:t>
            </a:r>
            <a:r>
              <a:rPr lang="en-US" altLang="en-US" sz="2000" b="1" dirty="0">
                <a:cs typeface="Times New Roman" pitchFamily="18" charset="0"/>
              </a:rPr>
              <a:t> kola u </a:t>
            </a:r>
            <a:r>
              <a:rPr lang="en-US" altLang="en-US" sz="2000" b="1" dirty="0" err="1">
                <a:cs typeface="Times New Roman" pitchFamily="18" charset="0"/>
              </a:rPr>
              <a:t>jednosmernom</a:t>
            </a:r>
            <a:r>
              <a:rPr lang="en-US" altLang="en-US" sz="2000" b="1" dirty="0">
                <a:cs typeface="Times New Roman" pitchFamily="18" charset="0"/>
              </a:rPr>
              <a:t> </a:t>
            </a:r>
            <a:r>
              <a:rPr lang="en-US" altLang="en-US" sz="2000" b="1" dirty="0" err="1">
                <a:cs typeface="Times New Roman" pitchFamily="18" charset="0"/>
              </a:rPr>
              <a:t>domenu</a:t>
            </a:r>
            <a:r>
              <a:rPr lang="en-US" altLang="en-US" sz="2000" b="1" dirty="0">
                <a:cs typeface="Times New Roman" pitchFamily="18" charset="0"/>
              </a:rPr>
              <a:t> (ra</a:t>
            </a:r>
            <a:r>
              <a:rPr lang="sr-Latn-RS" altLang="en-US" sz="2000" b="1" dirty="0" err="1">
                <a:cs typeface="Times New Roman" pitchFamily="18" charset="0"/>
              </a:rPr>
              <a:t>čunskim</a:t>
            </a:r>
            <a:r>
              <a:rPr lang="sr-Latn-RS" altLang="en-US" sz="2000" b="1" dirty="0">
                <a:cs typeface="Times New Roman" pitchFamily="18" charset="0"/>
              </a:rPr>
              <a:t> putem i uz </a:t>
            </a:r>
            <a:r>
              <a:rPr lang="sr-Latn-RS" altLang="en-US" sz="2000" b="1">
                <a:cs typeface="Times New Roman" pitchFamily="18" charset="0"/>
              </a:rPr>
              <a:t>pomoć računara).</a:t>
            </a:r>
            <a:endParaRPr lang="en-US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8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8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8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8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84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107"/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A88784C-BBDC-49C7-8C0C-FB5418B9F9E9}" type="slidenum">
              <a:rPr lang="en-US" altLang="en-US" sz="1400" smtClean="0">
                <a:solidFill>
                  <a:srgbClr val="FFC42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>
              <a:solidFill>
                <a:srgbClr val="FFC42F"/>
              </a:solidFill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762000" indent="-762000" eaLnBrk="1" hangingPunct="1"/>
            <a:r>
              <a:rPr lang="sr-Latn-CS" altLang="en-US" sz="3200"/>
              <a:t>P</a:t>
            </a:r>
            <a:r>
              <a:rPr lang="en-US" altLang="en-US" sz="3200">
                <a:cs typeface="Times New Roman" pitchFamily="18" charset="0"/>
              </a:rPr>
              <a:t>rojektovanj</a:t>
            </a:r>
            <a:r>
              <a:rPr lang="sr-Latn-CS" altLang="en-US" sz="3200"/>
              <a:t>e</a:t>
            </a:r>
            <a:r>
              <a:rPr lang="en-US" altLang="en-US" sz="3200">
                <a:cs typeface="Times New Roman" pitchFamily="18" charset="0"/>
              </a:rPr>
              <a:t> elektronskih kola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85875" y="1000125"/>
            <a:ext cx="7239000" cy="5353050"/>
          </a:xfrm>
          <a:solidFill>
            <a:schemeClr val="bg2"/>
          </a:solidFill>
        </p:spPr>
        <p:txBody>
          <a:bodyPr/>
          <a:lstStyle/>
          <a:p>
            <a:pPr marL="711200" indent="-711200" algn="l">
              <a:spcBef>
                <a:spcPct val="0"/>
              </a:spcBef>
              <a:buClrTx/>
              <a:buFontTx/>
              <a:buNone/>
            </a:pPr>
            <a:r>
              <a:rPr lang="sr-Latn-CS" altLang="en-US" dirty="0">
                <a:solidFill>
                  <a:schemeClr val="bg1"/>
                </a:solidFill>
                <a:cs typeface="Times New Roman" pitchFamily="18" charset="0"/>
              </a:rPr>
              <a:t>Koji su koraci potrebni da bi se projektovala analogna kola?</a:t>
            </a:r>
            <a:endParaRPr lang="en-US" altLang="en-US" dirty="0">
              <a:solidFill>
                <a:schemeClr val="bg1"/>
              </a:solidFill>
              <a:cs typeface="Times New Roman" pitchFamily="18" charset="0"/>
            </a:endParaRPr>
          </a:p>
          <a:p>
            <a:pPr marL="711200" indent="-711200" algn="l">
              <a:spcBef>
                <a:spcPct val="0"/>
              </a:spcBef>
              <a:buClrTx/>
              <a:buFont typeface="Times New Roman" pitchFamily="18" charset="0"/>
              <a:buAutoNum type="arabicPeriod"/>
            </a:pPr>
            <a:r>
              <a:rPr lang="sr-Latn-CS" altLang="en-US" dirty="0">
                <a:solidFill>
                  <a:schemeClr val="bg1"/>
                </a:solidFill>
              </a:rPr>
              <a:t>Naučiti osobine pojedinih analognih kola (pojačavači,...)</a:t>
            </a:r>
            <a:endParaRPr lang="en-US" altLang="en-US" dirty="0">
              <a:solidFill>
                <a:schemeClr val="bg1"/>
              </a:solidFill>
              <a:cs typeface="Times New Roman" pitchFamily="18" charset="0"/>
            </a:endParaRPr>
          </a:p>
          <a:p>
            <a:pPr marL="711200" indent="-711200" algn="l">
              <a:spcBef>
                <a:spcPct val="0"/>
              </a:spcBef>
              <a:buClrTx/>
              <a:buFont typeface="Times New Roman" pitchFamily="18" charset="0"/>
              <a:buAutoNum type="arabicPeriod"/>
            </a:pPr>
            <a:r>
              <a:rPr lang="sr-Latn-CS" altLang="en-US" dirty="0">
                <a:solidFill>
                  <a:schemeClr val="bg1"/>
                </a:solidFill>
              </a:rPr>
              <a:t>Izabrati pravu topologiju za dati zadatak (strukturno projektovanje).</a:t>
            </a:r>
          </a:p>
          <a:p>
            <a:pPr marL="711200" indent="-711200" algn="l">
              <a:spcBef>
                <a:spcPct val="0"/>
              </a:spcBef>
              <a:buClrTx/>
              <a:buFont typeface="Times New Roman" pitchFamily="18" charset="0"/>
              <a:buAutoNum type="arabicPeriod"/>
            </a:pPr>
            <a:r>
              <a:rPr lang="sr-Latn-CS" altLang="en-US" dirty="0"/>
              <a:t>Odrediti </a:t>
            </a:r>
            <a:r>
              <a:rPr lang="sr-Latn-CS" altLang="en-US" dirty="0" err="1"/>
              <a:t>vrednosti</a:t>
            </a:r>
            <a:r>
              <a:rPr lang="sr-Latn-CS" altLang="en-US" dirty="0"/>
              <a:t> parametara pojedinih komponenata (</a:t>
            </a:r>
            <a:r>
              <a:rPr lang="sr-Latn-CS" altLang="en-US" dirty="0" err="1"/>
              <a:t>gm</a:t>
            </a:r>
            <a:r>
              <a:rPr lang="sr-Latn-CS" altLang="en-US" dirty="0"/>
              <a:t>, otpornost, </a:t>
            </a:r>
            <a:r>
              <a:rPr lang="sr-Latn-CS" altLang="en-US" dirty="0" err="1"/>
              <a:t>kapacitivnost</a:t>
            </a:r>
            <a:r>
              <a:rPr lang="sr-Latn-CS" altLang="en-US" dirty="0"/>
              <a:t>,...)  </a:t>
            </a:r>
            <a:endParaRPr lang="en-US" altLang="en-US" dirty="0"/>
          </a:p>
          <a:p>
            <a:pPr marL="711200" indent="-711200" algn="l">
              <a:spcBef>
                <a:spcPct val="0"/>
              </a:spcBef>
              <a:buClrTx/>
              <a:buFont typeface="Times New Roman" pitchFamily="18" charset="0"/>
              <a:buAutoNum type="arabicPeriod"/>
            </a:pPr>
            <a:r>
              <a:rPr lang="sr-Latn-CS" altLang="en-US" dirty="0" err="1">
                <a:cs typeface="Times New Roman" pitchFamily="18" charset="0"/>
              </a:rPr>
              <a:t>Proveriti</a:t>
            </a:r>
            <a:r>
              <a:rPr lang="sr-Latn-CS" altLang="en-US" dirty="0">
                <a:cs typeface="Times New Roman" pitchFamily="18" charset="0"/>
              </a:rPr>
              <a:t> da li smo dobili željeni odziv.</a:t>
            </a:r>
          </a:p>
          <a:p>
            <a:pPr marL="711200" indent="-711200" algn="l">
              <a:spcBef>
                <a:spcPct val="0"/>
              </a:spcBef>
              <a:buClrTx/>
              <a:buFont typeface="Times New Roman" pitchFamily="18" charset="0"/>
              <a:buAutoNum type="arabicPeriod"/>
            </a:pPr>
            <a:r>
              <a:rPr lang="sr-Latn-CS" altLang="en-US" dirty="0">
                <a:cs typeface="Times New Roman" pitchFamily="18" charset="0"/>
              </a:rPr>
              <a:t>Ako smo zadovoljni idemo na fizičko projektovanje</a:t>
            </a:r>
            <a:endParaRPr lang="en-US" altLang="en-US" dirty="0">
              <a:cs typeface="Times New Roman" pitchFamily="18" charset="0"/>
            </a:endParaRPr>
          </a:p>
          <a:p>
            <a:pPr marL="711200" indent="-711200" algn="l">
              <a:spcBef>
                <a:spcPct val="0"/>
              </a:spcBef>
              <a:buClrTx/>
            </a:pPr>
            <a:endParaRPr lang="en-US" altLang="en-US" dirty="0"/>
          </a:p>
          <a:p>
            <a:pPr marL="711200" indent="-711200" algn="l">
              <a:spcBef>
                <a:spcPct val="0"/>
              </a:spcBef>
              <a:buClrTx/>
              <a:buFontTx/>
              <a:buNone/>
            </a:pPr>
            <a:endParaRPr lang="en-US" altLang="en-US" dirty="0"/>
          </a:p>
          <a:p>
            <a:pPr marL="711200" indent="-711200" algn="l">
              <a:spcBef>
                <a:spcPct val="0"/>
              </a:spcBef>
              <a:buClrTx/>
              <a:buFontTx/>
              <a:buNone/>
            </a:pPr>
            <a:endParaRPr lang="en-US" altLang="en-US" dirty="0"/>
          </a:p>
        </p:txBody>
      </p:sp>
      <p:graphicFrame>
        <p:nvGraphicFramePr>
          <p:cNvPr id="15366" name="Object 4"/>
          <p:cNvGraphicFramePr>
            <a:graphicFrameLocks noChangeAspect="1"/>
          </p:cNvGraphicFramePr>
          <p:nvPr/>
        </p:nvGraphicFramePr>
        <p:xfrm>
          <a:off x="7010400" y="6049963"/>
          <a:ext cx="609600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r:id="rId4" imgW="778880" imgH="761762" progId="CorelDRAW.Graphic.9">
                  <p:embed/>
                </p:oleObj>
              </mc:Choice>
              <mc:Fallback>
                <p:oleObj r:id="rId4" imgW="778880" imgH="761762" progId="CorelDRAW.Graphic.9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6049963"/>
                        <a:ext cx="609600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107"/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38EF23A-C4AF-45D7-B0B3-B083A71CA0B6}" type="slidenum">
              <a:rPr lang="en-US" altLang="en-US" sz="1400" smtClean="0">
                <a:solidFill>
                  <a:srgbClr val="FFC42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400">
              <a:solidFill>
                <a:srgbClr val="FFC42F"/>
              </a:solidFill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762000" indent="-762000" eaLnBrk="1" hangingPunct="1"/>
            <a:r>
              <a:rPr lang="sr-Latn-CS" altLang="en-US" sz="3200"/>
              <a:t>P</a:t>
            </a:r>
            <a:r>
              <a:rPr lang="en-US" altLang="en-US" sz="3200">
                <a:cs typeface="Times New Roman" pitchFamily="18" charset="0"/>
              </a:rPr>
              <a:t>rojektovanj</a:t>
            </a:r>
            <a:r>
              <a:rPr lang="sr-Latn-CS" altLang="en-US" sz="3200"/>
              <a:t>e</a:t>
            </a:r>
            <a:r>
              <a:rPr lang="en-US" altLang="en-US" sz="3200">
                <a:cs typeface="Times New Roman" pitchFamily="18" charset="0"/>
              </a:rPr>
              <a:t> elektronskih kola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000125"/>
            <a:ext cx="7769225" cy="5581650"/>
          </a:xfrm>
          <a:solidFill>
            <a:schemeClr val="bg2"/>
          </a:solidFill>
        </p:spPr>
        <p:txBody>
          <a:bodyPr/>
          <a:lstStyle/>
          <a:p>
            <a:pPr algn="l">
              <a:spcBef>
                <a:spcPct val="0"/>
              </a:spcBef>
              <a:buClrTx/>
              <a:defRPr/>
            </a:pPr>
            <a:r>
              <a:rPr lang="sr-Latn-CS" altLang="en-US" dirty="0"/>
              <a:t>Suština je u </a:t>
            </a:r>
          </a:p>
          <a:p>
            <a:pPr marL="457200" indent="-457200" algn="l">
              <a:spcBef>
                <a:spcPct val="0"/>
              </a:spcBef>
              <a:buClrTx/>
              <a:buFontTx/>
              <a:buChar char="-"/>
              <a:defRPr/>
            </a:pPr>
            <a:r>
              <a:rPr lang="sr-Latn-CS" altLang="en-US" dirty="0"/>
              <a:t>određivanju vrednosti parametara pojedinih komponenata kola (sinteza) i</a:t>
            </a:r>
          </a:p>
          <a:p>
            <a:pPr marL="457200" indent="-457200" algn="l">
              <a:spcBef>
                <a:spcPct val="0"/>
              </a:spcBef>
              <a:buClrTx/>
              <a:buFontTx/>
              <a:buChar char="-"/>
              <a:defRPr/>
            </a:pPr>
            <a:r>
              <a:rPr lang="sr-Latn-CS" altLang="en-US" dirty="0"/>
              <a:t>proveri da li je dobijen željeni odziv</a:t>
            </a:r>
          </a:p>
          <a:p>
            <a:pPr algn="l">
              <a:spcBef>
                <a:spcPct val="0"/>
              </a:spcBef>
              <a:buClrTx/>
              <a:defRPr/>
            </a:pPr>
            <a:endParaRPr lang="sr-Latn-CS" altLang="en-US" dirty="0"/>
          </a:p>
          <a:p>
            <a:pPr algn="l">
              <a:spcBef>
                <a:spcPct val="0"/>
              </a:spcBef>
              <a:buClrTx/>
              <a:defRPr/>
            </a:pPr>
            <a:r>
              <a:rPr lang="en-GB" altLang="en-US" dirty="0" err="1"/>
              <a:t>Savremeni</a:t>
            </a:r>
            <a:r>
              <a:rPr lang="en-GB" altLang="en-US" dirty="0"/>
              <a:t> </a:t>
            </a:r>
            <a:r>
              <a:rPr lang="en-GB" altLang="en-US" dirty="0" err="1"/>
              <a:t>programi</a:t>
            </a:r>
            <a:r>
              <a:rPr lang="en-GB" altLang="en-US" dirty="0"/>
              <a:t> </a:t>
            </a:r>
            <a:r>
              <a:rPr lang="en-GB" altLang="en-US" dirty="0" err="1"/>
              <a:t>za</a:t>
            </a:r>
            <a:r>
              <a:rPr lang="en-GB" altLang="en-US" dirty="0"/>
              <a:t> </a:t>
            </a:r>
            <a:r>
              <a:rPr lang="sr-Latn-RS" altLang="en-US" dirty="0"/>
              <a:t>optimizaciju imaju ugrađene algoritme koji omogućavaju da se v</a:t>
            </a:r>
            <a:r>
              <a:rPr lang="sr-Latn-CS" altLang="en-US" dirty="0"/>
              <a:t>rednosti parametara određuju automatski.</a:t>
            </a:r>
          </a:p>
          <a:p>
            <a:pPr algn="l">
              <a:spcBef>
                <a:spcPct val="0"/>
              </a:spcBef>
              <a:buClrTx/>
              <a:defRPr/>
            </a:pPr>
            <a:r>
              <a:rPr lang="sr-Latn-CS" altLang="en-US" dirty="0"/>
              <a:t>Zasnovani su na poređenju dobijenog i željenog odziva i korekciji parametara na bazi osetljivosti odziva na svaki parametar.</a:t>
            </a:r>
          </a:p>
          <a:p>
            <a:pPr algn="l">
              <a:spcBef>
                <a:spcPct val="0"/>
              </a:spcBef>
              <a:buClrTx/>
              <a:defRPr/>
            </a:pPr>
            <a:endParaRPr lang="sr-Latn-CS" altLang="en-US" dirty="0"/>
          </a:p>
          <a:p>
            <a:pPr algn="l">
              <a:spcBef>
                <a:spcPct val="0"/>
              </a:spcBef>
              <a:buClrTx/>
              <a:defRPr/>
            </a:pPr>
            <a:r>
              <a:rPr lang="sr-Latn-CS" altLang="en-US" dirty="0"/>
              <a:t>Za proveru se koriste programi za analizu kola.</a:t>
            </a:r>
            <a:endParaRPr lang="en-US" altLang="en-US" dirty="0"/>
          </a:p>
          <a:p>
            <a:pPr marL="711200" indent="-711200" algn="l">
              <a:spcBef>
                <a:spcPct val="0"/>
              </a:spcBef>
              <a:buClrTx/>
              <a:buFontTx/>
              <a:buNone/>
              <a:defRPr/>
            </a:pPr>
            <a:endParaRPr lang="en-US" altLang="en-US" dirty="0"/>
          </a:p>
          <a:p>
            <a:pPr marL="711200" indent="-711200" algn="l">
              <a:spcBef>
                <a:spcPct val="0"/>
              </a:spcBef>
              <a:buClrTx/>
              <a:buFontTx/>
              <a:buNone/>
              <a:defRPr/>
            </a:pPr>
            <a:endParaRPr lang="en-US" altLang="en-US" dirty="0"/>
          </a:p>
        </p:txBody>
      </p:sp>
      <p:graphicFrame>
        <p:nvGraphicFramePr>
          <p:cNvPr id="16390" name="Object 4"/>
          <p:cNvGraphicFramePr>
            <a:graphicFrameLocks noChangeAspect="1"/>
          </p:cNvGraphicFramePr>
          <p:nvPr/>
        </p:nvGraphicFramePr>
        <p:xfrm>
          <a:off x="7010400" y="6049963"/>
          <a:ext cx="609600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r:id="rId4" imgW="778880" imgH="761762" progId="CorelDRAW.Graphic.9">
                  <p:embed/>
                </p:oleObj>
              </mc:Choice>
              <mc:Fallback>
                <p:oleObj r:id="rId4" imgW="778880" imgH="761762" progId="CorelDRAW.Graphic.9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6049963"/>
                        <a:ext cx="609600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107"/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50E2948-66B8-4F5E-898A-725974EAE116}" type="slidenum">
              <a:rPr lang="en-US" altLang="en-US" sz="1400" smtClean="0">
                <a:solidFill>
                  <a:srgbClr val="FFC42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400">
              <a:solidFill>
                <a:srgbClr val="FFC42F"/>
              </a:solidFill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762000" indent="-762000" eaLnBrk="1" hangingPunct="1"/>
            <a:r>
              <a:rPr lang="sr-Latn-CS" altLang="en-US" sz="3200"/>
              <a:t>P</a:t>
            </a:r>
            <a:r>
              <a:rPr lang="en-US" altLang="en-US" sz="3200">
                <a:cs typeface="Times New Roman" pitchFamily="18" charset="0"/>
              </a:rPr>
              <a:t>rojektovanj</a:t>
            </a:r>
            <a:r>
              <a:rPr lang="sr-Latn-CS" altLang="en-US" sz="3200"/>
              <a:t>e</a:t>
            </a:r>
            <a:r>
              <a:rPr lang="en-US" altLang="en-US" sz="3200">
                <a:cs typeface="Times New Roman" pitchFamily="18" charset="0"/>
              </a:rPr>
              <a:t> elektronskih kola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subTitle" idx="1"/>
          </p:nvPr>
        </p:nvSpPr>
        <p:spPr>
          <a:solidFill>
            <a:schemeClr val="bg2"/>
          </a:solidFill>
        </p:spPr>
        <p:txBody>
          <a:bodyPr/>
          <a:lstStyle/>
          <a:p>
            <a:pPr algn="l">
              <a:spcBef>
                <a:spcPct val="0"/>
              </a:spcBef>
              <a:buClrTx/>
              <a:defRPr/>
            </a:pPr>
            <a:r>
              <a:rPr lang="en-US" altLang="en-US" dirty="0" err="1">
                <a:cs typeface="Times New Roman" panose="02020603050405020304" pitchFamily="18" charset="0"/>
              </a:rPr>
              <a:t>Projektovanje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analognih</a:t>
            </a:r>
            <a:r>
              <a:rPr lang="en-US" altLang="en-US" dirty="0">
                <a:cs typeface="Times New Roman" panose="02020603050405020304" pitchFamily="18" charset="0"/>
              </a:rPr>
              <a:t> kola</a:t>
            </a:r>
          </a:p>
          <a:p>
            <a:pPr marL="711200" indent="-711200" algn="l">
              <a:spcBef>
                <a:spcPct val="0"/>
              </a:spcBef>
              <a:buClrTx/>
              <a:defRPr/>
            </a:pPr>
            <a:endParaRPr lang="en-US" altLang="en-US" dirty="0"/>
          </a:p>
          <a:p>
            <a:pPr marL="711200" indent="-711200" algn="l">
              <a:lnSpc>
                <a:spcPct val="15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dirty="0" err="1"/>
              <a:t>Funkcija</a:t>
            </a:r>
            <a:r>
              <a:rPr lang="en-US" altLang="en-US" dirty="0"/>
              <a:t>	=&gt;	</a:t>
            </a:r>
            <a:r>
              <a:rPr lang="en-US" altLang="en-US" dirty="0" err="1"/>
              <a:t>šta</a:t>
            </a:r>
            <a:r>
              <a:rPr lang="en-US" altLang="en-US" dirty="0"/>
              <a:t> </a:t>
            </a:r>
            <a:r>
              <a:rPr lang="en-US" altLang="en-US" dirty="0" err="1"/>
              <a:t>hoćemo</a:t>
            </a:r>
            <a:endParaRPr lang="en-US" altLang="en-US" dirty="0"/>
          </a:p>
          <a:p>
            <a:pPr marL="711200" indent="-711200" algn="l">
              <a:lnSpc>
                <a:spcPct val="15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dirty="0" err="1"/>
              <a:t>Šema</a:t>
            </a:r>
            <a:r>
              <a:rPr lang="en-US" altLang="en-US" dirty="0"/>
              <a:t> 	=&gt;	</a:t>
            </a:r>
            <a:r>
              <a:rPr lang="en-US" altLang="en-US" dirty="0" err="1"/>
              <a:t>kako</a:t>
            </a:r>
            <a:r>
              <a:rPr lang="en-US" altLang="en-US" dirty="0"/>
              <a:t> </a:t>
            </a:r>
            <a:r>
              <a:rPr lang="en-US" altLang="en-US" dirty="0" err="1"/>
              <a:t>realizovati</a:t>
            </a:r>
            <a:endParaRPr lang="en-US" altLang="en-US" dirty="0"/>
          </a:p>
          <a:p>
            <a:pPr marL="711200" indent="-711200" algn="l">
              <a:lnSpc>
                <a:spcPct val="15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dirty="0" err="1"/>
              <a:t>Šta</a:t>
            </a:r>
            <a:r>
              <a:rPr lang="en-US" altLang="en-US" dirty="0"/>
              <a:t> </a:t>
            </a:r>
            <a:r>
              <a:rPr lang="en-US" altLang="en-US" dirty="0" err="1"/>
              <a:t>nedostaje</a:t>
            </a:r>
            <a:r>
              <a:rPr lang="en-US" altLang="en-US" dirty="0"/>
              <a:t>?	</a:t>
            </a:r>
          </a:p>
          <a:p>
            <a:pPr marL="711200" indent="-711200" algn="l">
              <a:lnSpc>
                <a:spcPct val="15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dirty="0"/>
              <a:t>	</a:t>
            </a:r>
            <a:r>
              <a:rPr lang="en-US" altLang="en-US" dirty="0" err="1"/>
              <a:t>Vrednosti</a:t>
            </a:r>
            <a:r>
              <a:rPr lang="en-US" altLang="en-US" dirty="0"/>
              <a:t> </a:t>
            </a:r>
            <a:r>
              <a:rPr lang="en-US" altLang="en-US" dirty="0" err="1"/>
              <a:t>parametara</a:t>
            </a:r>
            <a:r>
              <a:rPr lang="en-US" altLang="en-US" dirty="0"/>
              <a:t> da bi se </a:t>
            </a:r>
            <a:r>
              <a:rPr lang="en-US" altLang="en-US" dirty="0" err="1"/>
              <a:t>dobio</a:t>
            </a:r>
            <a:r>
              <a:rPr lang="en-US" altLang="en-US" dirty="0"/>
              <a:t> </a:t>
            </a:r>
            <a:r>
              <a:rPr lang="en-US" altLang="en-US" dirty="0" err="1"/>
              <a:t>željeni</a:t>
            </a:r>
            <a:r>
              <a:rPr lang="en-US" altLang="en-US" dirty="0"/>
              <a:t> </a:t>
            </a:r>
            <a:r>
              <a:rPr lang="en-US" altLang="en-US" dirty="0" err="1"/>
              <a:t>odziv</a:t>
            </a:r>
            <a:r>
              <a:rPr lang="en-US" altLang="en-US" dirty="0"/>
              <a:t> </a:t>
            </a:r>
          </a:p>
          <a:p>
            <a:pPr marL="711200" indent="-711200" algn="l">
              <a:lnSpc>
                <a:spcPct val="15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dirty="0" err="1"/>
              <a:t>Kako</a:t>
            </a:r>
            <a:r>
              <a:rPr lang="en-US" altLang="en-US" dirty="0"/>
              <a:t> </a:t>
            </a:r>
            <a:r>
              <a:rPr lang="en-US" altLang="en-US" dirty="0" err="1"/>
              <a:t>odrediti</a:t>
            </a:r>
            <a:r>
              <a:rPr lang="en-US" altLang="en-US" dirty="0"/>
              <a:t> </a:t>
            </a:r>
            <a:r>
              <a:rPr lang="en-US" altLang="en-US" dirty="0" err="1"/>
              <a:t>prave</a:t>
            </a:r>
            <a:r>
              <a:rPr lang="en-US" altLang="en-US" dirty="0"/>
              <a:t> </a:t>
            </a:r>
            <a:r>
              <a:rPr lang="en-US" altLang="en-US" dirty="0" err="1"/>
              <a:t>vrednosti</a:t>
            </a:r>
            <a:r>
              <a:rPr lang="en-US" altLang="en-US" dirty="0"/>
              <a:t> </a:t>
            </a:r>
            <a:r>
              <a:rPr lang="en-US" altLang="en-US" dirty="0" err="1"/>
              <a:t>parametara</a:t>
            </a:r>
            <a:r>
              <a:rPr lang="en-US" altLang="en-US" dirty="0"/>
              <a:t>?</a:t>
            </a:r>
          </a:p>
        </p:txBody>
      </p:sp>
      <p:graphicFrame>
        <p:nvGraphicFramePr>
          <p:cNvPr id="17414" name="Object 4"/>
          <p:cNvGraphicFramePr>
            <a:graphicFrameLocks noChangeAspect="1"/>
          </p:cNvGraphicFramePr>
          <p:nvPr/>
        </p:nvGraphicFramePr>
        <p:xfrm>
          <a:off x="7010400" y="6049963"/>
          <a:ext cx="609600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r:id="rId4" imgW="778880" imgH="761762" progId="CorelDRAW.Graphic.9">
                  <p:embed/>
                </p:oleObj>
              </mc:Choice>
              <mc:Fallback>
                <p:oleObj r:id="rId4" imgW="778880" imgH="761762" progId="CorelDRAW.Graphic.9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6049963"/>
                        <a:ext cx="609600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Algoritam optrimizacije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D9B2900-C981-4565-B6A4-BAE9190A0762}" type="slidenum">
              <a:rPr lang="en-US" altLang="en-US" sz="1400" smtClean="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400">
              <a:solidFill>
                <a:srgbClr val="000000"/>
              </a:solidFill>
            </a:endParaRPr>
          </a:p>
        </p:txBody>
      </p:sp>
      <p:sp>
        <p:nvSpPr>
          <p:cNvPr id="1229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651500" y="957263"/>
            <a:ext cx="3492500" cy="1535112"/>
          </a:xfrm>
          <a:noFill/>
        </p:spPr>
        <p:txBody>
          <a:bodyPr/>
          <a:lstStyle/>
          <a:p>
            <a:pPr marL="711200" indent="-711200" algn="l">
              <a:spcBef>
                <a:spcPct val="0"/>
              </a:spcBef>
            </a:pPr>
            <a:r>
              <a:rPr lang="en-US" altLang="en-US" sz="2400">
                <a:solidFill>
                  <a:srgbClr val="000000"/>
                </a:solidFill>
              </a:rPr>
              <a:t>Kako odrediti prave vrednosti parametara?</a:t>
            </a:r>
          </a:p>
        </p:txBody>
      </p:sp>
      <p:sp>
        <p:nvSpPr>
          <p:cNvPr id="1843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11188" y="333375"/>
            <a:ext cx="7772400" cy="457200"/>
          </a:xfrm>
          <a:noFill/>
        </p:spPr>
        <p:txBody>
          <a:bodyPr/>
          <a:lstStyle/>
          <a:p>
            <a:pPr eaLnBrk="1" hangingPunct="1"/>
            <a:r>
              <a:rPr lang="en-US" altLang="en-US"/>
              <a:t>Projektovanje analognih kola</a:t>
            </a:r>
            <a:endParaRPr lang="en-GB" altLang="en-US"/>
          </a:p>
        </p:txBody>
      </p:sp>
      <p:sp>
        <p:nvSpPr>
          <p:cNvPr id="101394" name="AutoShape 18"/>
          <p:cNvSpPr>
            <a:spLocks noChangeArrowheads="1"/>
          </p:cNvSpPr>
          <p:nvPr/>
        </p:nvSpPr>
        <p:spPr bwMode="auto">
          <a:xfrm>
            <a:off x="2462213" y="822325"/>
            <a:ext cx="381000" cy="277813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rgbClr val="000000"/>
              </a:solidFill>
            </a:endParaRPr>
          </a:p>
        </p:txBody>
      </p:sp>
      <p:sp>
        <p:nvSpPr>
          <p:cNvPr id="101404" name="AutoShape 28"/>
          <p:cNvSpPr>
            <a:spLocks noChangeArrowheads="1"/>
          </p:cNvSpPr>
          <p:nvPr/>
        </p:nvSpPr>
        <p:spPr bwMode="auto">
          <a:xfrm>
            <a:off x="1716088" y="5794375"/>
            <a:ext cx="1676400" cy="450850"/>
          </a:xfrm>
          <a:prstGeom prst="flowChartTerminator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57313" y="4298950"/>
            <a:ext cx="2514600" cy="990600"/>
            <a:chOff x="1357313" y="4298950"/>
            <a:chExt cx="2514600" cy="990600"/>
          </a:xfrm>
        </p:grpSpPr>
        <p:sp>
          <p:nvSpPr>
            <p:cNvPr id="18458" name="AutoShape 31"/>
            <p:cNvSpPr>
              <a:spLocks noChangeArrowheads="1"/>
            </p:cNvSpPr>
            <p:nvPr/>
          </p:nvSpPr>
          <p:spPr bwMode="auto">
            <a:xfrm>
              <a:off x="1357313" y="4298950"/>
              <a:ext cx="2514600" cy="990600"/>
            </a:xfrm>
            <a:prstGeom prst="flowChartPreparation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400" u="sng">
                <a:solidFill>
                  <a:srgbClr val="000000"/>
                </a:solidFill>
              </a:endParaRPr>
            </a:p>
          </p:txBody>
        </p:sp>
        <p:sp>
          <p:nvSpPr>
            <p:cNvPr id="18459" name="Rectangle 17"/>
            <p:cNvSpPr>
              <a:spLocks noChangeArrowheads="1"/>
            </p:cNvSpPr>
            <p:nvPr/>
          </p:nvSpPr>
          <p:spPr bwMode="auto">
            <a:xfrm>
              <a:off x="1749426" y="4356100"/>
              <a:ext cx="1811338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en-US" sz="2400" b="1" u="sng">
                  <a:solidFill>
                    <a:srgbClr val="000000"/>
                  </a:solidFill>
                </a:rPr>
                <a:t>Uporedi sa željenim</a:t>
              </a:r>
              <a:endParaRPr lang="en-US" altLang="en-US" sz="2400" b="1" u="sng" baseline="-25000">
                <a:solidFill>
                  <a:srgbClr val="000000"/>
                </a:solidFill>
              </a:endParaRPr>
            </a:p>
          </p:txBody>
        </p:sp>
      </p:grpSp>
      <p:sp>
        <p:nvSpPr>
          <p:cNvPr id="101411" name="AutoShape 35"/>
          <p:cNvSpPr>
            <a:spLocks noChangeArrowheads="1"/>
          </p:cNvSpPr>
          <p:nvPr/>
        </p:nvSpPr>
        <p:spPr bwMode="auto">
          <a:xfrm>
            <a:off x="2411413" y="3802063"/>
            <a:ext cx="381000" cy="449262"/>
          </a:xfrm>
          <a:prstGeom prst="downArrow">
            <a:avLst>
              <a:gd name="adj1" fmla="val 50000"/>
              <a:gd name="adj2" fmla="val 24981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rgbClr val="000000"/>
              </a:solidFill>
            </a:endParaRPr>
          </a:p>
        </p:txBody>
      </p:sp>
      <p:sp>
        <p:nvSpPr>
          <p:cNvPr id="101413" name="AutoShape 37"/>
          <p:cNvSpPr>
            <a:spLocks noChangeArrowheads="1"/>
          </p:cNvSpPr>
          <p:nvPr/>
        </p:nvSpPr>
        <p:spPr bwMode="auto">
          <a:xfrm>
            <a:off x="2386013" y="5351463"/>
            <a:ext cx="457200" cy="381000"/>
          </a:xfrm>
          <a:prstGeom prst="downArrow">
            <a:avLst>
              <a:gd name="adj1" fmla="val 50000"/>
              <a:gd name="adj2" fmla="val 25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rgbClr val="000000"/>
              </a:solidFill>
            </a:endParaRPr>
          </a:p>
        </p:txBody>
      </p:sp>
      <p:sp>
        <p:nvSpPr>
          <p:cNvPr id="101416" name="AutoShape 40"/>
          <p:cNvSpPr>
            <a:spLocks noChangeArrowheads="1"/>
          </p:cNvSpPr>
          <p:nvPr/>
        </p:nvSpPr>
        <p:spPr bwMode="auto">
          <a:xfrm>
            <a:off x="3995738" y="4484688"/>
            <a:ext cx="2879725" cy="600075"/>
          </a:xfrm>
          <a:prstGeom prst="rightArrow">
            <a:avLst>
              <a:gd name="adj1" fmla="val 50000"/>
              <a:gd name="adj2" fmla="val 155188"/>
            </a:avLst>
          </a:prstGeom>
          <a:solidFill>
            <a:srgbClr val="FF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rgbClr val="000000"/>
              </a:solidFill>
            </a:endParaRPr>
          </a:p>
        </p:txBody>
      </p:sp>
      <p:sp>
        <p:nvSpPr>
          <p:cNvPr id="101417" name="AutoShape 41"/>
          <p:cNvSpPr>
            <a:spLocks noChangeArrowheads="1"/>
          </p:cNvSpPr>
          <p:nvPr/>
        </p:nvSpPr>
        <p:spPr bwMode="auto">
          <a:xfrm>
            <a:off x="6772275" y="3851275"/>
            <a:ext cx="381000" cy="742950"/>
          </a:xfrm>
          <a:prstGeom prst="upArrow">
            <a:avLst>
              <a:gd name="adj1" fmla="val 50000"/>
              <a:gd name="adj2" fmla="val 549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rgbClr val="000000"/>
              </a:solidFill>
            </a:endParaRPr>
          </a:p>
        </p:txBody>
      </p:sp>
      <p:sp>
        <p:nvSpPr>
          <p:cNvPr id="101418" name="AutoShape 42"/>
          <p:cNvSpPr>
            <a:spLocks noChangeArrowheads="1"/>
          </p:cNvSpPr>
          <p:nvPr/>
        </p:nvSpPr>
        <p:spPr bwMode="auto">
          <a:xfrm>
            <a:off x="2843213" y="2492375"/>
            <a:ext cx="3687762" cy="449263"/>
          </a:xfrm>
          <a:prstGeom prst="leftArrow">
            <a:avLst>
              <a:gd name="adj1" fmla="val 50000"/>
              <a:gd name="adj2" fmla="val 181194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rgbClr val="000000"/>
              </a:solidFill>
            </a:endParaRPr>
          </a:p>
        </p:txBody>
      </p:sp>
      <p:sp>
        <p:nvSpPr>
          <p:cNvPr id="101429" name="Rectangle 53"/>
          <p:cNvSpPr>
            <a:spLocks noChangeArrowheads="1"/>
          </p:cNvSpPr>
          <p:nvPr/>
        </p:nvSpPr>
        <p:spPr bwMode="auto">
          <a:xfrm>
            <a:off x="4067175" y="4551363"/>
            <a:ext cx="11398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</a:rPr>
              <a:t>loše</a:t>
            </a:r>
          </a:p>
        </p:txBody>
      </p:sp>
      <p:sp>
        <p:nvSpPr>
          <p:cNvPr id="101430" name="Rectangle 54"/>
          <p:cNvSpPr>
            <a:spLocks noChangeArrowheads="1"/>
          </p:cNvSpPr>
          <p:nvPr/>
        </p:nvSpPr>
        <p:spPr bwMode="auto">
          <a:xfrm>
            <a:off x="2987675" y="5289550"/>
            <a:ext cx="1371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</a:rPr>
              <a:t>dobro</a:t>
            </a:r>
          </a:p>
        </p:txBody>
      </p:sp>
      <p:sp>
        <p:nvSpPr>
          <p:cNvPr id="18449" name="Rectangle 55"/>
          <p:cNvSpPr>
            <a:spLocks noChangeArrowheads="1"/>
          </p:cNvSpPr>
          <p:nvPr/>
        </p:nvSpPr>
        <p:spPr bwMode="auto">
          <a:xfrm>
            <a:off x="8610600" y="6400800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rgbClr val="000000"/>
              </a:solidFill>
            </a:endParaRPr>
          </a:p>
        </p:txBody>
      </p:sp>
      <p:sp>
        <p:nvSpPr>
          <p:cNvPr id="37" name="Rectangle 7"/>
          <p:cNvSpPr>
            <a:spLocks noChangeArrowheads="1"/>
          </p:cNvSpPr>
          <p:nvPr/>
        </p:nvSpPr>
        <p:spPr bwMode="auto">
          <a:xfrm>
            <a:off x="179388" y="333375"/>
            <a:ext cx="4914900" cy="46037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marL="182563" indent="-4572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</a:rPr>
              <a:t>Specifikacija: Šta želimo</a:t>
            </a:r>
            <a:endParaRPr lang="sr-Latn-CS" altLang="en-US" sz="2400" b="1">
              <a:solidFill>
                <a:srgbClr val="000000"/>
              </a:solidFill>
            </a:endParaRPr>
          </a:p>
        </p:txBody>
      </p:sp>
      <p:sp>
        <p:nvSpPr>
          <p:cNvPr id="40" name="Rectangle 21"/>
          <p:cNvSpPr>
            <a:spLocks noChangeArrowheads="1"/>
          </p:cNvSpPr>
          <p:nvPr/>
        </p:nvSpPr>
        <p:spPr bwMode="auto">
          <a:xfrm>
            <a:off x="179388" y="3284538"/>
            <a:ext cx="4914900" cy="461962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sr-Latn-CS" altLang="en-US" sz="2400" b="1">
                <a:solidFill>
                  <a:srgbClr val="000000"/>
                </a:solidFill>
              </a:rPr>
              <a:t>Analiziraj kolo - nađi odziv</a:t>
            </a:r>
          </a:p>
        </p:txBody>
      </p:sp>
      <p:sp>
        <p:nvSpPr>
          <p:cNvPr id="43" name="Rectangle 11"/>
          <p:cNvSpPr>
            <a:spLocks noChangeArrowheads="1"/>
          </p:cNvSpPr>
          <p:nvPr/>
        </p:nvSpPr>
        <p:spPr bwMode="auto">
          <a:xfrm>
            <a:off x="5391150" y="3300413"/>
            <a:ext cx="3213100" cy="461962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sr-Latn-CS" altLang="en-US" sz="2400" b="1">
                <a:solidFill>
                  <a:srgbClr val="000000"/>
                </a:solidFill>
              </a:rPr>
              <a:t>Koriguj parametre</a:t>
            </a:r>
          </a:p>
        </p:txBody>
      </p:sp>
      <p:sp>
        <p:nvSpPr>
          <p:cNvPr id="44" name="AutoShape 18"/>
          <p:cNvSpPr>
            <a:spLocks noChangeArrowheads="1"/>
          </p:cNvSpPr>
          <p:nvPr/>
        </p:nvSpPr>
        <p:spPr bwMode="auto">
          <a:xfrm>
            <a:off x="2411413" y="2205038"/>
            <a:ext cx="431800" cy="1014412"/>
          </a:xfrm>
          <a:prstGeom prst="downArrow">
            <a:avLst>
              <a:gd name="adj1" fmla="val 50000"/>
              <a:gd name="adj2" fmla="val 25004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rgbClr val="000000"/>
              </a:solidFill>
            </a:endParaRPr>
          </a:p>
        </p:txBody>
      </p:sp>
      <p:sp>
        <p:nvSpPr>
          <p:cNvPr id="45" name="Rectangle 7"/>
          <p:cNvSpPr>
            <a:spLocks noChangeArrowheads="1"/>
          </p:cNvSpPr>
          <p:nvPr/>
        </p:nvSpPr>
        <p:spPr bwMode="auto">
          <a:xfrm>
            <a:off x="179388" y="1125538"/>
            <a:ext cx="4914900" cy="1014412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182563" indent="-4572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Char char="•"/>
            </a:pPr>
            <a:r>
              <a:rPr lang="en-US" altLang="en-US" sz="2000" b="1">
                <a:solidFill>
                  <a:srgbClr val="000000"/>
                </a:solidFill>
              </a:rPr>
              <a:t>Usvoji šemu</a:t>
            </a:r>
          </a:p>
          <a:p>
            <a:pPr eaLnBrk="1" hangingPunct="1">
              <a:spcBef>
                <a:spcPct val="0"/>
              </a:spcBef>
              <a:buClrTx/>
              <a:buFontTx/>
              <a:buChar char="•"/>
            </a:pPr>
            <a:r>
              <a:rPr lang="en-US" altLang="en-US" sz="2000" b="1">
                <a:solidFill>
                  <a:srgbClr val="000000"/>
                </a:solidFill>
              </a:rPr>
              <a:t>Definiši željeni odziv za datu pobudu</a:t>
            </a:r>
          </a:p>
          <a:p>
            <a:pPr eaLnBrk="1" hangingPunct="1">
              <a:spcBef>
                <a:spcPct val="0"/>
              </a:spcBef>
              <a:buClrTx/>
              <a:buFontTx/>
              <a:buChar char="•"/>
            </a:pPr>
            <a:r>
              <a:rPr lang="en-US" altLang="en-US" sz="2000" b="1">
                <a:solidFill>
                  <a:srgbClr val="000000"/>
                </a:solidFill>
              </a:rPr>
              <a:t>Usvoji početne vrednosti parametara</a:t>
            </a:r>
            <a:endParaRPr lang="sr-Latn-CS" altLang="en-US" sz="2000" b="1">
              <a:solidFill>
                <a:srgbClr val="000000"/>
              </a:solidFill>
            </a:endParaRPr>
          </a:p>
        </p:txBody>
      </p:sp>
      <p:sp>
        <p:nvSpPr>
          <p:cNvPr id="48" name="Rectangle 54"/>
          <p:cNvSpPr>
            <a:spLocks noChangeArrowheads="1"/>
          </p:cNvSpPr>
          <p:nvPr/>
        </p:nvSpPr>
        <p:spPr bwMode="auto">
          <a:xfrm>
            <a:off x="2206625" y="5805488"/>
            <a:ext cx="85248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</a:rPr>
              <a:t>kraj</a:t>
            </a:r>
          </a:p>
        </p:txBody>
      </p:sp>
      <p:sp>
        <p:nvSpPr>
          <p:cNvPr id="49" name="AutoShape 41"/>
          <p:cNvSpPr>
            <a:spLocks noChangeArrowheads="1"/>
          </p:cNvSpPr>
          <p:nvPr/>
        </p:nvSpPr>
        <p:spPr bwMode="auto">
          <a:xfrm>
            <a:off x="6792913" y="2670175"/>
            <a:ext cx="381000" cy="549275"/>
          </a:xfrm>
          <a:prstGeom prst="upArrow">
            <a:avLst>
              <a:gd name="adj1" fmla="val 50000"/>
              <a:gd name="adj2" fmla="val 5503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7950" y="2944813"/>
            <a:ext cx="5099050" cy="108108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1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1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1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1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 build="p"/>
      <p:bldP spid="101394" grpId="0" animBg="1"/>
      <p:bldP spid="101404" grpId="0" animBg="1"/>
      <p:bldP spid="101411" grpId="0" animBg="1"/>
      <p:bldP spid="101413" grpId="0" animBg="1"/>
      <p:bldP spid="101416" grpId="0" animBg="1"/>
      <p:bldP spid="101417" grpId="0" animBg="1"/>
      <p:bldP spid="101418" grpId="0" animBg="1"/>
      <p:bldP spid="101429" grpId="0" autoUpdateAnimBg="0"/>
      <p:bldP spid="101430" grpId="0" autoUpdateAnimBg="0"/>
      <p:bldP spid="37" grpId="0" animBg="1"/>
      <p:bldP spid="40" grpId="0" animBg="1"/>
      <p:bldP spid="43" grpId="0" animBg="1"/>
      <p:bldP spid="44" grpId="0" animBg="1"/>
      <p:bldP spid="45" grpId="0" animBg="1"/>
      <p:bldP spid="48" grpId="0" autoUpdateAnimBg="0"/>
      <p:bldP spid="49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107"/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5BB27D1-D386-418F-9E81-FBFAA7223B9D}" type="slidenum">
              <a:rPr lang="en-US" altLang="en-US" sz="1400" smtClean="0">
                <a:solidFill>
                  <a:srgbClr val="FFC42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400">
              <a:solidFill>
                <a:srgbClr val="FFC42F"/>
              </a:solidFill>
            </a:endParaRP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762000" indent="-762000" eaLnBrk="1" hangingPunct="1"/>
            <a:r>
              <a:rPr lang="sr-Latn-CS" altLang="en-US" sz="3200"/>
              <a:t>P</a:t>
            </a:r>
            <a:r>
              <a:rPr lang="en-US" altLang="en-US" sz="3200">
                <a:cs typeface="Times New Roman" pitchFamily="18" charset="0"/>
              </a:rPr>
              <a:t>rojektovanj</a:t>
            </a:r>
            <a:r>
              <a:rPr lang="sr-Latn-CS" altLang="en-US" sz="3200"/>
              <a:t>e</a:t>
            </a:r>
            <a:r>
              <a:rPr lang="en-US" altLang="en-US" sz="3200">
                <a:cs typeface="Times New Roman" pitchFamily="18" charset="0"/>
              </a:rPr>
              <a:t> elektronskih kola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000125"/>
            <a:ext cx="7769225" cy="5353050"/>
          </a:xfrm>
          <a:solidFill>
            <a:schemeClr val="bg2"/>
          </a:solidFill>
        </p:spPr>
        <p:txBody>
          <a:bodyPr/>
          <a:lstStyle/>
          <a:p>
            <a:pPr algn="l">
              <a:spcBef>
                <a:spcPct val="0"/>
              </a:spcBef>
              <a:buClrTx/>
              <a:defRPr/>
            </a:pPr>
            <a:r>
              <a:rPr lang="sr-Latn-CS" altLang="en-US" dirty="0"/>
              <a:t>Tokom svakog koraka neophodno je </a:t>
            </a:r>
            <a:r>
              <a:rPr lang="sr-Latn-CS" altLang="en-US" sz="3200" dirty="0">
                <a:solidFill>
                  <a:srgbClr val="FF0000"/>
                </a:solidFill>
              </a:rPr>
              <a:t>analizirati ponašanje kola</a:t>
            </a:r>
            <a:r>
              <a:rPr lang="sr-Latn-CS" altLang="en-US" dirty="0"/>
              <a:t> sa korigovanim vrednostima parametara.</a:t>
            </a:r>
          </a:p>
          <a:p>
            <a:pPr algn="l">
              <a:spcBef>
                <a:spcPct val="0"/>
              </a:spcBef>
              <a:buClrTx/>
              <a:defRPr/>
            </a:pPr>
            <a:endParaRPr lang="sr-Latn-CS" altLang="en-US" dirty="0"/>
          </a:p>
          <a:p>
            <a:pPr algn="l">
              <a:spcBef>
                <a:spcPct val="0"/>
              </a:spcBef>
              <a:buClrTx/>
              <a:defRPr/>
            </a:pPr>
            <a:r>
              <a:rPr lang="sr-Latn-CS" altLang="en-US" dirty="0"/>
              <a:t>Zato ovaj deo projektovanja počinjemo upoznavaljem sa metodama za analizu elektronskih kola u okviru poglavlja</a:t>
            </a:r>
          </a:p>
          <a:p>
            <a:pPr algn="l">
              <a:spcBef>
                <a:spcPct val="0"/>
              </a:spcBef>
              <a:buClrTx/>
              <a:defRPr/>
            </a:pPr>
            <a:endParaRPr lang="sr-Latn-CS" altLang="en-US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ClrTx/>
              <a:defRPr/>
            </a:pPr>
            <a:r>
              <a:rPr lang="sr-Latn-CS" altLang="en-US" dirty="0">
                <a:solidFill>
                  <a:srgbClr val="FF0000"/>
                </a:solidFill>
              </a:rPr>
              <a:t>ANALIZA ELEKTRONSKIH KOLA </a:t>
            </a:r>
          </a:p>
          <a:p>
            <a:pPr>
              <a:spcBef>
                <a:spcPct val="0"/>
              </a:spcBef>
              <a:buClrTx/>
              <a:defRPr/>
            </a:pPr>
            <a:r>
              <a:rPr lang="sr-Latn-CS" altLang="en-US" dirty="0">
                <a:solidFill>
                  <a:srgbClr val="FF0000"/>
                </a:solidFill>
              </a:rPr>
              <a:t>pomoću računara </a:t>
            </a:r>
          </a:p>
          <a:p>
            <a:pPr>
              <a:spcBef>
                <a:spcPct val="0"/>
              </a:spcBef>
              <a:buClrTx/>
              <a:defRPr/>
            </a:pPr>
            <a:r>
              <a:rPr lang="sr-Latn-CS" altLang="en-US" dirty="0">
                <a:solidFill>
                  <a:srgbClr val="FF0000"/>
                </a:solidFill>
              </a:rPr>
              <a:t>(a kako bi inače?)</a:t>
            </a:r>
            <a:endParaRPr lang="en-US" altLang="en-US" dirty="0">
              <a:solidFill>
                <a:srgbClr val="FF0000"/>
              </a:solidFill>
            </a:endParaRPr>
          </a:p>
          <a:p>
            <a:pPr marL="711200" indent="-711200" algn="l">
              <a:spcBef>
                <a:spcPct val="0"/>
              </a:spcBef>
              <a:buClrTx/>
              <a:buFontTx/>
              <a:buNone/>
              <a:defRPr/>
            </a:pPr>
            <a:endParaRPr lang="en-US" altLang="en-US" dirty="0"/>
          </a:p>
        </p:txBody>
      </p:sp>
      <p:graphicFrame>
        <p:nvGraphicFramePr>
          <p:cNvPr id="19462" name="Object 4"/>
          <p:cNvGraphicFramePr>
            <a:graphicFrameLocks noChangeAspect="1"/>
          </p:cNvGraphicFramePr>
          <p:nvPr/>
        </p:nvGraphicFramePr>
        <p:xfrm>
          <a:off x="7010400" y="6049963"/>
          <a:ext cx="609600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r:id="rId4" imgW="778880" imgH="761762" progId="CorelDRAW.Graphic.9">
                  <p:embed/>
                </p:oleObj>
              </mc:Choice>
              <mc:Fallback>
                <p:oleObj r:id="rId4" imgW="778880" imgH="761762" progId="CorelDRAW.Graphic.9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6049963"/>
                        <a:ext cx="609600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107"/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D75459A-CE2A-4D4F-B9D1-55D547AA397D}" type="slidenum">
              <a:rPr lang="en-US" altLang="en-US" sz="1400" smtClean="0">
                <a:solidFill>
                  <a:srgbClr val="FFC42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 sz="1400">
              <a:solidFill>
                <a:srgbClr val="FFC42F"/>
              </a:solidFill>
            </a:endParaRP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762000" indent="-762000" eaLnBrk="1" hangingPunct="1"/>
            <a:r>
              <a:rPr lang="sr-Latn-CS" altLang="en-US" sz="3200"/>
              <a:t>P</a:t>
            </a:r>
            <a:r>
              <a:rPr lang="en-US" altLang="en-US" sz="3200">
                <a:cs typeface="Times New Roman" pitchFamily="18" charset="0"/>
              </a:rPr>
              <a:t>rojektovanj</a:t>
            </a:r>
            <a:r>
              <a:rPr lang="sr-Latn-CS" altLang="en-US" sz="3200"/>
              <a:t>e</a:t>
            </a:r>
            <a:r>
              <a:rPr lang="en-US" altLang="en-US" sz="3200">
                <a:cs typeface="Times New Roman" pitchFamily="18" charset="0"/>
              </a:rPr>
              <a:t> elektronskih kola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000125"/>
            <a:ext cx="7769225" cy="4805363"/>
          </a:xfrm>
          <a:solidFill>
            <a:schemeClr val="bg2"/>
          </a:solidFill>
        </p:spPr>
        <p:txBody>
          <a:bodyPr/>
          <a:lstStyle/>
          <a:p>
            <a:pPr>
              <a:spcBef>
                <a:spcPct val="0"/>
              </a:spcBef>
              <a:buClrTx/>
              <a:defRPr/>
            </a:pPr>
            <a:r>
              <a:rPr lang="sr-Latn-CS" altLang="en-US" dirty="0">
                <a:solidFill>
                  <a:srgbClr val="FF0000"/>
                </a:solidFill>
              </a:rPr>
              <a:t>ANALIZA ELEKTRONSKIH KOLA </a:t>
            </a:r>
          </a:p>
          <a:p>
            <a:pPr>
              <a:spcBef>
                <a:spcPct val="0"/>
              </a:spcBef>
              <a:buClrTx/>
              <a:defRPr/>
            </a:pPr>
            <a:r>
              <a:rPr lang="sr-Latn-CS" altLang="en-US" dirty="0">
                <a:solidFill>
                  <a:srgbClr val="FF0000"/>
                </a:solidFill>
              </a:rPr>
              <a:t>pomoću računara </a:t>
            </a:r>
          </a:p>
          <a:p>
            <a:pPr algn="l">
              <a:spcBef>
                <a:spcPct val="0"/>
              </a:spcBef>
              <a:buClrTx/>
              <a:defRPr/>
            </a:pPr>
            <a:r>
              <a:rPr lang="sr-Latn-CS" altLang="en-US" sz="2400" dirty="0"/>
              <a:t>Računaru treba zadati:</a:t>
            </a:r>
          </a:p>
          <a:p>
            <a:pPr marL="457200" indent="-457200" algn="l"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sr-Latn-CS" altLang="en-US" sz="2400" dirty="0"/>
              <a:t>opis kola, </a:t>
            </a:r>
          </a:p>
          <a:p>
            <a:pPr marL="457200" indent="-457200" algn="l"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sr-Latn-CS" altLang="en-US" sz="2400" dirty="0"/>
              <a:t>pobudu i </a:t>
            </a:r>
          </a:p>
          <a:p>
            <a:pPr marL="457200" indent="-457200" algn="l"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sr-Latn-CS" altLang="en-US" sz="2400" dirty="0"/>
              <a:t>šta želimo da dobijemo (položaj radne tačke, prenosne karakteristike, frekvencijske karakteristike, talasni oblici napona/struja/snage,...) </a:t>
            </a:r>
          </a:p>
          <a:p>
            <a:pPr algn="l">
              <a:spcBef>
                <a:spcPct val="0"/>
              </a:spcBef>
              <a:buClrTx/>
              <a:defRPr/>
            </a:pPr>
            <a:r>
              <a:rPr lang="sr-Latn-CS" altLang="en-US" sz="2400" dirty="0"/>
              <a:t>na način koji on RAZUME. </a:t>
            </a:r>
          </a:p>
          <a:p>
            <a:pPr algn="l">
              <a:spcBef>
                <a:spcPts val="600"/>
              </a:spcBef>
              <a:buClrTx/>
              <a:defRPr/>
            </a:pPr>
            <a:r>
              <a:rPr lang="sr-Latn-CS" altLang="en-US" sz="2400" dirty="0"/>
              <a:t>Šta računar najbolje radi? </a:t>
            </a:r>
          </a:p>
          <a:p>
            <a:pPr algn="l">
              <a:spcBef>
                <a:spcPts val="600"/>
              </a:spcBef>
              <a:buClrTx/>
              <a:defRPr/>
            </a:pPr>
            <a:r>
              <a:rPr lang="sr-Latn-CS" altLang="en-US" sz="2400" dirty="0"/>
              <a:t>– računar računa! </a:t>
            </a:r>
            <a:endParaRPr lang="en-US" altLang="en-US" dirty="0">
              <a:solidFill>
                <a:srgbClr val="FF0000"/>
              </a:solidFill>
            </a:endParaRPr>
          </a:p>
          <a:p>
            <a:pPr marL="711200" indent="-711200" algn="l">
              <a:spcBef>
                <a:spcPct val="0"/>
              </a:spcBef>
              <a:buClrTx/>
              <a:buFontTx/>
              <a:buNone/>
              <a:defRPr/>
            </a:pPr>
            <a:endParaRPr lang="en-US" altLang="en-US" dirty="0"/>
          </a:p>
        </p:txBody>
      </p:sp>
      <p:graphicFrame>
        <p:nvGraphicFramePr>
          <p:cNvPr id="20486" name="Object 4"/>
          <p:cNvGraphicFramePr>
            <a:graphicFrameLocks noChangeAspect="1"/>
          </p:cNvGraphicFramePr>
          <p:nvPr/>
        </p:nvGraphicFramePr>
        <p:xfrm>
          <a:off x="7010400" y="6049963"/>
          <a:ext cx="609600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r:id="rId4" imgW="778880" imgH="761762" progId="CorelDRAW.Graphic.9">
                  <p:embed/>
                </p:oleObj>
              </mc:Choice>
              <mc:Fallback>
                <p:oleObj r:id="rId4" imgW="778880" imgH="761762" progId="CorelDRAW.Graphic.9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6049963"/>
                        <a:ext cx="609600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0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0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0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0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0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107"/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5061E9A-2858-4DDE-A5AD-C2F83690EDB4}" type="slidenum">
              <a:rPr lang="en-US" altLang="en-US" sz="1400" smtClean="0">
                <a:solidFill>
                  <a:srgbClr val="FFC42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1400">
              <a:solidFill>
                <a:srgbClr val="FFC42F"/>
              </a:solidFill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762000" indent="-762000" eaLnBrk="1" hangingPunct="1"/>
            <a:r>
              <a:rPr lang="sr-Latn-CS" altLang="en-US" sz="3200"/>
              <a:t>P</a:t>
            </a:r>
            <a:r>
              <a:rPr lang="en-US" altLang="en-US" sz="3200">
                <a:cs typeface="Times New Roman" pitchFamily="18" charset="0"/>
              </a:rPr>
              <a:t>rojektovanj</a:t>
            </a:r>
            <a:r>
              <a:rPr lang="sr-Latn-CS" altLang="en-US" sz="3200"/>
              <a:t>e</a:t>
            </a:r>
            <a:r>
              <a:rPr lang="en-US" altLang="en-US" sz="3200">
                <a:cs typeface="Times New Roman" pitchFamily="18" charset="0"/>
              </a:rPr>
              <a:t> elektronskih kola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000125"/>
            <a:ext cx="7769225" cy="5353050"/>
          </a:xfrm>
          <a:solidFill>
            <a:schemeClr val="bg2"/>
          </a:solidFill>
        </p:spPr>
        <p:txBody>
          <a:bodyPr/>
          <a:lstStyle/>
          <a:p>
            <a:pPr>
              <a:spcBef>
                <a:spcPct val="0"/>
              </a:spcBef>
              <a:buClrTx/>
              <a:defRPr/>
            </a:pPr>
            <a:r>
              <a:rPr lang="sr-Latn-CS" altLang="en-US" dirty="0">
                <a:solidFill>
                  <a:srgbClr val="FF0000"/>
                </a:solidFill>
              </a:rPr>
              <a:t>ANALIZA ELEKTRONSKIH KOLA </a:t>
            </a:r>
          </a:p>
          <a:p>
            <a:pPr>
              <a:spcBef>
                <a:spcPct val="0"/>
              </a:spcBef>
              <a:buClrTx/>
              <a:defRPr/>
            </a:pPr>
            <a:r>
              <a:rPr lang="sr-Latn-CS" altLang="en-US" dirty="0">
                <a:solidFill>
                  <a:srgbClr val="FF0000"/>
                </a:solidFill>
              </a:rPr>
              <a:t>pomoću računara </a:t>
            </a:r>
          </a:p>
          <a:p>
            <a:pPr algn="l">
              <a:spcBef>
                <a:spcPct val="0"/>
              </a:spcBef>
              <a:buClrTx/>
              <a:defRPr/>
            </a:pPr>
            <a:r>
              <a:rPr lang="sr-Latn-CS" altLang="en-US" sz="2400" dirty="0"/>
              <a:t> Dakle, treba mu zadati podatke o </a:t>
            </a:r>
          </a:p>
          <a:p>
            <a:pPr marL="342900" indent="-342900" algn="l">
              <a:spcBef>
                <a:spcPts val="60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sr-Latn-CS" altLang="en-US" sz="2400" dirty="0"/>
              <a:t>kolu = topologija + vrednosti parametara</a:t>
            </a:r>
          </a:p>
          <a:p>
            <a:pPr marL="342900" indent="-342900" algn="l">
              <a:spcBef>
                <a:spcPts val="60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sr-Latn-CS" altLang="en-US" sz="2400" dirty="0"/>
              <a:t>pobudi i </a:t>
            </a:r>
          </a:p>
          <a:p>
            <a:pPr marL="342900" indent="-342900" algn="l">
              <a:spcBef>
                <a:spcPts val="60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sr-Latn-CS" altLang="en-US" sz="2400" dirty="0"/>
              <a:t>vrsti analize </a:t>
            </a:r>
          </a:p>
          <a:p>
            <a:pPr algn="l">
              <a:spcBef>
                <a:spcPts val="600"/>
              </a:spcBef>
              <a:buClrTx/>
              <a:defRPr/>
            </a:pPr>
            <a:r>
              <a:rPr lang="sr-Latn-CS" altLang="en-US" sz="2400" dirty="0"/>
              <a:t>i to pretočiti u matematičke jednačine.</a:t>
            </a:r>
          </a:p>
          <a:p>
            <a:pPr algn="l">
              <a:spcBef>
                <a:spcPts val="600"/>
              </a:spcBef>
              <a:buClrTx/>
              <a:defRPr/>
            </a:pPr>
            <a:r>
              <a:rPr lang="sr-Latn-CS" altLang="en-US" sz="2400" dirty="0"/>
              <a:t>Zatim ga pustimo da radi ono što najbolje ume, a to je da RAČUNA.</a:t>
            </a:r>
          </a:p>
          <a:p>
            <a:pPr algn="l">
              <a:spcBef>
                <a:spcPts val="600"/>
              </a:spcBef>
              <a:buClrTx/>
              <a:defRPr/>
            </a:pPr>
            <a:r>
              <a:rPr lang="sr-Latn-CS" altLang="en-US" sz="2400" dirty="0"/>
              <a:t>Na kraju ga zamolimo da prikaže rezultate na način koji mi razumemo (brojevi, grafici)</a:t>
            </a:r>
          </a:p>
          <a:p>
            <a:pPr>
              <a:spcBef>
                <a:spcPct val="0"/>
              </a:spcBef>
              <a:buClrTx/>
              <a:defRPr/>
            </a:pPr>
            <a:endParaRPr lang="en-US" altLang="en-US" dirty="0">
              <a:solidFill>
                <a:srgbClr val="FF0000"/>
              </a:solidFill>
            </a:endParaRPr>
          </a:p>
          <a:p>
            <a:pPr marL="711200" indent="-711200" algn="l">
              <a:spcBef>
                <a:spcPct val="0"/>
              </a:spcBef>
              <a:buClrTx/>
              <a:buFontTx/>
              <a:buNone/>
              <a:defRPr/>
            </a:pPr>
            <a:endParaRPr lang="en-US" altLang="en-US" dirty="0"/>
          </a:p>
        </p:txBody>
      </p:sp>
      <p:graphicFrame>
        <p:nvGraphicFramePr>
          <p:cNvPr id="21510" name="Object 4"/>
          <p:cNvGraphicFramePr>
            <a:graphicFrameLocks noChangeAspect="1"/>
          </p:cNvGraphicFramePr>
          <p:nvPr/>
        </p:nvGraphicFramePr>
        <p:xfrm>
          <a:off x="7010400" y="6049963"/>
          <a:ext cx="609600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r:id="rId4" imgW="778880" imgH="761762" progId="CorelDRAW.Graphic.9">
                  <p:embed/>
                </p:oleObj>
              </mc:Choice>
              <mc:Fallback>
                <p:oleObj r:id="rId4" imgW="778880" imgH="761762" progId="CorelDRAW.Graphic.9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6049963"/>
                        <a:ext cx="609600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0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0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0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0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0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ek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pe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609600" marR="0" indent="-60960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609600" marR="0" indent="-60960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pek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k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k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k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4567</TotalTime>
  <Words>1874</Words>
  <Application>Microsoft Office PowerPoint</Application>
  <PresentationFormat>On-screen Show (4:3)</PresentationFormat>
  <Paragraphs>430</Paragraphs>
  <Slides>29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pek</vt:lpstr>
      <vt:lpstr>Projektovanje elektronskih kola</vt:lpstr>
      <vt:lpstr>Projektovanje elektronskih kola</vt:lpstr>
      <vt:lpstr>Projektovanje elektronskih kola</vt:lpstr>
      <vt:lpstr>Projektovanje elektronskih kola</vt:lpstr>
      <vt:lpstr>Projektovanje elektronskih kola</vt:lpstr>
      <vt:lpstr>Projektovanje analognih kola</vt:lpstr>
      <vt:lpstr>Projektovanje elektronskih kola</vt:lpstr>
      <vt:lpstr>Projektovanje elektronskih kola</vt:lpstr>
      <vt:lpstr>Projektovanje elektronskih kola</vt:lpstr>
      <vt:lpstr>Projektovanje elektronskih kola</vt:lpstr>
      <vt:lpstr>Analiza kola</vt:lpstr>
      <vt:lpstr>Analiza kola</vt:lpstr>
      <vt:lpstr>Analiza kola</vt:lpstr>
      <vt:lpstr>Analiza kola</vt:lpstr>
      <vt:lpstr>Analiza kola</vt:lpstr>
      <vt:lpstr>Analiza kola</vt:lpstr>
      <vt:lpstr>Analiza kola</vt:lpstr>
      <vt:lpstr>Analiza kola</vt:lpstr>
      <vt:lpstr>Analiza kola</vt:lpstr>
      <vt:lpstr>Analiza kola</vt:lpstr>
      <vt:lpstr>Analiza kola</vt:lpstr>
      <vt:lpstr>Analiza kola</vt:lpstr>
      <vt:lpstr>Analiza kola</vt:lpstr>
      <vt:lpstr>Analiza kola</vt:lpstr>
      <vt:lpstr>Analiza kola</vt:lpstr>
      <vt:lpstr>Analiza kola</vt:lpstr>
      <vt:lpstr>Analiza kola</vt:lpstr>
      <vt:lpstr>Analiza kola</vt:lpstr>
      <vt:lpstr>PowerPoint Presentation</vt:lpstr>
    </vt:vector>
  </TitlesOfParts>
  <Company>nis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peca</dc:creator>
  <cp:lastModifiedBy>Miljana Lj. Milic</cp:lastModifiedBy>
  <cp:revision>217</cp:revision>
  <cp:lastPrinted>2018-04-17T09:10:23Z</cp:lastPrinted>
  <dcterms:created xsi:type="dcterms:W3CDTF">2005-11-28T18:09:41Z</dcterms:created>
  <dcterms:modified xsi:type="dcterms:W3CDTF">2021-04-22T15:41:21Z</dcterms:modified>
</cp:coreProperties>
</file>